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32" r:id="rId3"/>
    <p:sldId id="320" r:id="rId4"/>
    <p:sldId id="321" r:id="rId5"/>
    <p:sldId id="322" r:id="rId6"/>
    <p:sldId id="323" r:id="rId7"/>
    <p:sldId id="325" r:id="rId8"/>
    <p:sldId id="326" r:id="rId9"/>
    <p:sldId id="327" r:id="rId10"/>
    <p:sldId id="328" r:id="rId11"/>
    <p:sldId id="329" r:id="rId12"/>
    <p:sldId id="330" r:id="rId13"/>
    <p:sldId id="313" r:id="rId14"/>
    <p:sldId id="331" r:id="rId15"/>
    <p:sldId id="303" r:id="rId16"/>
    <p:sldId id="304" r:id="rId17"/>
    <p:sldId id="333" r:id="rId18"/>
    <p:sldId id="315" r:id="rId19"/>
    <p:sldId id="316" r:id="rId20"/>
    <p:sldId id="318" r:id="rId21"/>
    <p:sldId id="319" r:id="rId22"/>
    <p:sldId id="317" r:id="rId23"/>
    <p:sldId id="305" r:id="rId24"/>
    <p:sldId id="306" r:id="rId25"/>
    <p:sldId id="334" r:id="rId26"/>
    <p:sldId id="279" r:id="rId27"/>
  </p:sldIdLst>
  <p:sldSz cx="12192000" cy="6858000"/>
  <p:notesSz cx="6735763" cy="9866313"/>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53141" autoAdjust="0"/>
  </p:normalViewPr>
  <p:slideViewPr>
    <p:cSldViewPr snapToGrid="0" snapToObjects="1">
      <p:cViewPr varScale="1">
        <p:scale>
          <a:sx n="34" d="100"/>
          <a:sy n="34" d="100"/>
        </p:scale>
        <p:origin x="18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46EB2211-EABF-4372-9316-15E153CDC4AA}" type="datetimeFigureOut">
              <a:rPr lang="et-EE" smtClean="0"/>
              <a:t>25.05.2023</a:t>
            </a:fld>
            <a:endParaRPr lang="et-EE"/>
          </a:p>
        </p:txBody>
      </p:sp>
      <p:sp>
        <p:nvSpPr>
          <p:cNvPr id="4" name="Footer Placeholder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5877058B-0CDA-4315-A98E-97FAB674EAB1}" type="slidenum">
              <a:rPr lang="et-EE" smtClean="0"/>
              <a:t>‹#›</a:t>
            </a:fld>
            <a:endParaRPr lang="et-EE"/>
          </a:p>
        </p:txBody>
      </p:sp>
    </p:spTree>
    <p:extLst>
      <p:ext uri="{BB962C8B-B14F-4D97-AF65-F5344CB8AC3E}">
        <p14:creationId xmlns:p14="http://schemas.microsoft.com/office/powerpoint/2010/main" val="2081784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3AF806C7-CF3C-4A6D-9D52-C85048AB29A8}" type="datetimeFigureOut">
              <a:rPr lang="et-EE" smtClean="0"/>
              <a:t>25.05.2023</a:t>
            </a:fld>
            <a:endParaRPr lang="et-EE"/>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FFAAF1BA-E785-4B8F-B6D8-44C87EC41651}" type="slidenum">
              <a:rPr lang="et-EE" smtClean="0"/>
              <a:t>‹#›</a:t>
            </a:fld>
            <a:endParaRPr lang="et-EE"/>
          </a:p>
        </p:txBody>
      </p:sp>
    </p:spTree>
    <p:extLst>
      <p:ext uri="{BB962C8B-B14F-4D97-AF65-F5344CB8AC3E}">
        <p14:creationId xmlns:p14="http://schemas.microsoft.com/office/powerpoint/2010/main" val="262217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ta.agri.ee/media/3278/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ta.agri.ee/ettevotjale-tootjale-ja-turustajale/toidu-tootmine/uldised-nouded#nuded-hoonetele-j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a:t>
            </a:fld>
            <a:endParaRPr lang="et-EE"/>
          </a:p>
        </p:txBody>
      </p:sp>
    </p:spTree>
    <p:extLst>
      <p:ext uri="{BB962C8B-B14F-4D97-AF65-F5344CB8AC3E}">
        <p14:creationId xmlns:p14="http://schemas.microsoft.com/office/powerpoint/2010/main" val="127622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Juhul kui esitatud majandustegevusteates või tegevusloa taotlusel on andmed muutunud tuleb vastavatest muudatustest hiljemalt viie tööpäeva jooksul PTA-</a:t>
            </a:r>
            <a:r>
              <a:rPr lang="et-EE" dirty="0" err="1"/>
              <a:t>le</a:t>
            </a:r>
            <a:r>
              <a:rPr lang="et-EE" dirty="0"/>
              <a:t> teada anda.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Kui otsustatakse loobuda toidu käitlemisest teisaldatavas ettevõttes, kas teatud tähtajani või lõplikult, siis peab sellest samuti PTA-d teavitama.</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12</a:t>
            </a:fld>
            <a:endParaRPr lang="et-EE"/>
          </a:p>
        </p:txBody>
      </p:sp>
    </p:spTree>
    <p:extLst>
      <p:ext uri="{BB962C8B-B14F-4D97-AF65-F5344CB8AC3E}">
        <p14:creationId xmlns:p14="http://schemas.microsoft.com/office/powerpoint/2010/main" val="168349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Allergeenid ja toidutalumatust põhjustada võivad ained või tooted on toodud toidualase teabe määruse 1169/2011 II lisas</a:t>
            </a:r>
          </a:p>
          <a:p>
            <a:r>
              <a:rPr lang="et-EE" dirty="0"/>
              <a:t>Ainult </a:t>
            </a:r>
            <a:r>
              <a:rPr lang="et-EE" dirty="0" err="1"/>
              <a:t>gluteeni</a:t>
            </a:r>
            <a:r>
              <a:rPr lang="et-EE" dirty="0"/>
              <a:t> mittesisaldavate koostisosade kasutamine ei garanteeri </a:t>
            </a:r>
            <a:r>
              <a:rPr lang="et-EE" dirty="0" err="1"/>
              <a:t>gluteenivaba</a:t>
            </a:r>
            <a:r>
              <a:rPr lang="et-EE" dirty="0"/>
              <a:t> toitu.</a:t>
            </a:r>
          </a:p>
          <a:p>
            <a:r>
              <a:rPr lang="et-EE" dirty="0"/>
              <a:t>Ristsaastumine</a:t>
            </a:r>
          </a:p>
          <a:p>
            <a:endParaRPr lang="et-EE" dirty="0"/>
          </a:p>
          <a:p>
            <a:r>
              <a:rPr lang="et-EE" dirty="0" err="1"/>
              <a:t>Gluteenivaba</a:t>
            </a:r>
            <a:endParaRPr lang="et-EE" dirty="0"/>
          </a:p>
          <a:p>
            <a:r>
              <a:rPr lang="et-EE" dirty="0"/>
              <a:t>https://pta.agri.ee/ettevotjale-tootjale-ja-turustajale/toidu-tootmine/toidu-margistamine#gluteenivaba </a:t>
            </a:r>
          </a:p>
        </p:txBody>
      </p:sp>
      <p:sp>
        <p:nvSpPr>
          <p:cNvPr id="4" name="Slide Number Placeholder 3"/>
          <p:cNvSpPr>
            <a:spLocks noGrp="1"/>
          </p:cNvSpPr>
          <p:nvPr>
            <p:ph type="sldNum" sz="quarter" idx="10"/>
          </p:nvPr>
        </p:nvSpPr>
        <p:spPr/>
        <p:txBody>
          <a:bodyPr/>
          <a:lstStyle/>
          <a:p>
            <a:fld id="{FFAAF1BA-E785-4B8F-B6D8-44C87EC41651}" type="slidenum">
              <a:rPr lang="et-EE" smtClean="0"/>
              <a:t>13</a:t>
            </a:fld>
            <a:endParaRPr lang="et-EE"/>
          </a:p>
        </p:txBody>
      </p:sp>
    </p:spTree>
    <p:extLst>
      <p:ext uri="{BB962C8B-B14F-4D97-AF65-F5344CB8AC3E}">
        <p14:creationId xmlns:p14="http://schemas.microsoft.com/office/powerpoint/2010/main" val="297096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Kui eraisik tegeleb toidu valmistamise, ladustamise ja pakkumisega kohalikul kogukonnaüritusel, nt selline eelpool mainitud ühepäeva kodukohvik, siis teavitama ei pea.</a:t>
            </a:r>
          </a:p>
          <a:p>
            <a:r>
              <a:rPr lang="et-EE" dirty="0"/>
              <a:t>Seega toimub eraisiku poolt juhuslik (ei viita teatavale jätkuvusele ning organiseeritusele) toidu valmistamine, ladustamine ja pakkumine.</a:t>
            </a:r>
          </a:p>
          <a:p>
            <a:endParaRPr lang="et-EE" dirty="0"/>
          </a:p>
          <a:p>
            <a:r>
              <a:rPr lang="et-EE" dirty="0"/>
              <a:t>Tähelepanu tuleb pöörata slaidi viimasele punktile - kuna on võimalikud igasugused koostöövormid, kõike ei pea alati ise tegema, nt kutsute külastajaid toitlustama mõne teise toitlustaja, siis temal peab ikkagi olema vastav teavitus tehtud siis ajutise v teisaldatava ettevõttena. Nagu ka juhul, kui te ise olete teavitatud eraelamus toiduvalmistaja, siis tuleb teil teha teavitus ka toitlustajana. See ei ole enam eraisiku poolt juhuslik pakkumine. </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14</a:t>
            </a:fld>
            <a:endParaRPr lang="et-EE"/>
          </a:p>
        </p:txBody>
      </p:sp>
    </p:spTree>
    <p:extLst>
      <p:ext uri="{BB962C8B-B14F-4D97-AF65-F5344CB8AC3E}">
        <p14:creationId xmlns:p14="http://schemas.microsoft.com/office/powerpoint/2010/main" val="277334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kern="1200" dirty="0">
                <a:solidFill>
                  <a:schemeClr val="tx1"/>
                </a:solidFill>
                <a:effectLst/>
                <a:latin typeface="+mn-lt"/>
                <a:ea typeface="+mn-ea"/>
                <a:cs typeface="+mn-cs"/>
              </a:rPr>
              <a:t>Teavitatud või mitte – toidu pakkuja vastutab oma valmistatud ja serveeritud toidu eest alati. Peab meeles pidama, et toidu valmistamisel ning pakkumisel tuleb alati järgida toiduohutuse põhimõtteid.</a:t>
            </a:r>
          </a:p>
          <a:p>
            <a:r>
              <a:rPr lang="et-EE" sz="1200" b="0" kern="1200" dirty="0">
                <a:solidFill>
                  <a:schemeClr val="tx1"/>
                </a:solidFill>
                <a:effectLst/>
                <a:latin typeface="+mn-lt"/>
                <a:ea typeface="+mn-ea"/>
                <a:cs typeface="+mn-cs"/>
              </a:rPr>
              <a:t>Toidu </a:t>
            </a:r>
            <a:r>
              <a:rPr lang="et-EE" sz="1200" b="0" kern="1200" dirty="0" err="1">
                <a:solidFill>
                  <a:schemeClr val="tx1"/>
                </a:solidFill>
                <a:effectLst/>
                <a:latin typeface="+mn-lt"/>
                <a:ea typeface="+mn-ea"/>
                <a:cs typeface="+mn-cs"/>
              </a:rPr>
              <a:t>jälgitavus</a:t>
            </a:r>
            <a:r>
              <a:rPr lang="et-EE" sz="1200" b="0" kern="1200" dirty="0">
                <a:solidFill>
                  <a:schemeClr val="tx1"/>
                </a:solidFill>
                <a:effectLst/>
                <a:latin typeface="+mn-lt"/>
                <a:ea typeface="+mn-ea"/>
                <a:cs typeface="+mn-cs"/>
              </a:rPr>
              <a:t> tähendab seda, et peab olema teada ja tõendatav, kust toiduvalmistamiseks kasutatav tooraine pärit on. Seega, kui te varute oma toorainet, siis säilitage selle kohta andmed ehk hoidke alles kviitungid ja tšekid, et siis kui hiljem peaks ilmnema mingid probleemid või kaebused, oleks teil võimalik tõendada, mida olete kasutanud.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altLang="et-EE" b="0" kern="0" dirty="0">
              <a:solidFill>
                <a:srgbClr val="000000"/>
              </a:solidFill>
              <a:latin typeface="Times New Roman"/>
            </a:endParaRP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15</a:t>
            </a:fld>
            <a:endParaRPr lang="et-EE"/>
          </a:p>
        </p:txBody>
      </p:sp>
    </p:spTree>
    <p:extLst>
      <p:ext uri="{BB962C8B-B14F-4D97-AF65-F5344CB8AC3E}">
        <p14:creationId xmlns:p14="http://schemas.microsoft.com/office/powerpoint/2010/main" val="248911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000" b="0" kern="1200" dirty="0">
                <a:solidFill>
                  <a:schemeClr val="tx1"/>
                </a:solidFill>
                <a:effectLst/>
                <a:latin typeface="+mn-lt"/>
                <a:ea typeface="+mn-ea"/>
                <a:cs typeface="+mn-cs"/>
              </a:rPr>
              <a:t>Kui soovite oma kodukohvikus toidu valmistamiseks kasutada oma kodu toodangut ning ka seda kaasa müüa, siis lubatud kasutada taimseid tooteid piiramatus koguses ja mainitud väikestes kogustes mett, mune ja kala.</a:t>
            </a:r>
          </a:p>
          <a:p>
            <a:pPr lvl="0" eaLnBrk="0" fontAlgn="base" hangingPunct="0">
              <a:spcAft>
                <a:spcPct val="0"/>
              </a:spcAft>
              <a:buFontTx/>
              <a:buNone/>
              <a:defRPr/>
            </a:pPr>
            <a:r>
              <a:rPr lang="et-EE" sz="1000" kern="0" dirty="0">
                <a:solidFill>
                  <a:srgbClr val="000000"/>
                </a:solidFill>
                <a:latin typeface="+mn-lt"/>
              </a:rPr>
              <a:t>Kuid: Liha – peab pärinema tegevusloaga tapamajast;</a:t>
            </a:r>
            <a:r>
              <a:rPr lang="et-EE" sz="1000" kern="0" baseline="0" dirty="0">
                <a:solidFill>
                  <a:srgbClr val="000000"/>
                </a:solidFill>
                <a:latin typeface="+mn-lt"/>
              </a:rPr>
              <a:t> </a:t>
            </a:r>
            <a:r>
              <a:rPr lang="et-EE" sz="1000" kern="0" dirty="0">
                <a:solidFill>
                  <a:srgbClr val="000000"/>
                </a:solidFill>
                <a:latin typeface="+mn-lt"/>
              </a:rPr>
              <a:t>Piim- kui klient tuleb taluniku (</a:t>
            </a:r>
            <a:r>
              <a:rPr lang="et-EE" sz="1000" kern="0" dirty="0" err="1">
                <a:solidFill>
                  <a:srgbClr val="000000"/>
                </a:solidFill>
                <a:latin typeface="+mn-lt"/>
              </a:rPr>
              <a:t>piimatootmisettevõtja</a:t>
            </a:r>
            <a:r>
              <a:rPr lang="et-EE" sz="1000" kern="0" dirty="0">
                <a:solidFill>
                  <a:srgbClr val="000000"/>
                </a:solidFill>
                <a:latin typeface="+mn-lt"/>
              </a:rPr>
              <a:t>) õuele ja tahab toorpiima osta, siis võib müüa väikeses koguses kuni 100kg päevas lehmapiima, kitse puhul kuni 20kg, ute puhul kuni 10 kg, kui ületatakse seda kogust või kui ostan naabrimehelt toorpiima, siis veterinaartõendiga + eraldi hügieeninõuded määrusest PÕM nr 71</a:t>
            </a:r>
          </a:p>
          <a:p>
            <a:r>
              <a:rPr lang="et-EE" sz="1000" kern="1200" dirty="0">
                <a:solidFill>
                  <a:schemeClr val="tx1"/>
                </a:solidFill>
                <a:effectLst/>
                <a:latin typeface="+mn-lt"/>
                <a:ea typeface="+mn-ea"/>
                <a:cs typeface="+mn-cs"/>
              </a:rPr>
              <a:t>Küsitud on omavalmistatud alkoholi kohta, mis on toidugrupp aga ka aktsiisikaup, siis senini räägitud võimalused lihtsamaks ja paindlikuks lähenemiseks tulenevad toiduseadusandlusest, alkoholi puhul on rangemad normid, mille täitmist kontrollivad erinevad ametiasutused sh omavalitsus ning pakkumisel peab järgima kõiki nõudeid. Omavalmistatud alkoholi müügiks peab täitma väiketootjale esitatud nõudeid. Meie kodulehelt leiab koostöös </a:t>
            </a:r>
            <a:r>
              <a:rPr lang="et-EE" sz="1000" kern="1200" dirty="0" err="1">
                <a:solidFill>
                  <a:schemeClr val="tx1"/>
                </a:solidFill>
                <a:effectLst/>
                <a:latin typeface="+mn-lt"/>
                <a:ea typeface="+mn-ea"/>
                <a:cs typeface="+mn-cs"/>
              </a:rPr>
              <a:t>EMTAga</a:t>
            </a:r>
            <a:r>
              <a:rPr lang="et-EE" sz="1000" kern="1200" dirty="0">
                <a:solidFill>
                  <a:schemeClr val="tx1"/>
                </a:solidFill>
                <a:effectLst/>
                <a:latin typeface="+mn-lt"/>
                <a:ea typeface="+mn-ea"/>
                <a:cs typeface="+mn-cs"/>
              </a:rPr>
              <a:t> valminud juhendi, kus kirjas isevalmistatud alkoholi müügile kehtivad nõuded. </a:t>
            </a:r>
            <a:r>
              <a:rPr lang="et-EE" sz="1000" u="sng" kern="1200" dirty="0">
                <a:solidFill>
                  <a:schemeClr val="tx1"/>
                </a:solidFill>
                <a:effectLst/>
                <a:latin typeface="+mn-lt"/>
                <a:ea typeface="+mn-ea"/>
                <a:cs typeface="+mn-cs"/>
                <a:hlinkClick r:id="rId3"/>
              </a:rPr>
              <a:t>Väiketootjana isevalmistatud alkohoolse joogi müük | 384.64 KB | </a:t>
            </a:r>
            <a:r>
              <a:rPr lang="et-EE" sz="1000" u="sng" kern="1200" dirty="0" err="1">
                <a:solidFill>
                  <a:schemeClr val="tx1"/>
                </a:solidFill>
                <a:effectLst/>
                <a:latin typeface="+mn-lt"/>
                <a:ea typeface="+mn-ea"/>
                <a:cs typeface="+mn-cs"/>
                <a:hlinkClick r:id="rId3"/>
              </a:rPr>
              <a:t>pdf</a:t>
            </a:r>
            <a:r>
              <a:rPr lang="et-EE" sz="1000" kern="1200" dirty="0">
                <a:solidFill>
                  <a:schemeClr val="tx1"/>
                </a:solidFill>
                <a:effectLst/>
                <a:latin typeface="+mn-lt"/>
                <a:ea typeface="+mn-ea"/>
                <a:cs typeface="+mn-cs"/>
              </a:rPr>
              <a:t>. ) Ise kodus valmistatud</a:t>
            </a:r>
            <a:r>
              <a:rPr lang="et-EE" sz="1000" kern="1200" baseline="0" dirty="0">
                <a:solidFill>
                  <a:schemeClr val="tx1"/>
                </a:solidFill>
                <a:effectLst/>
                <a:latin typeface="+mn-lt"/>
                <a:ea typeface="+mn-ea"/>
                <a:cs typeface="+mn-cs"/>
              </a:rPr>
              <a:t> joogi müügiks üritustel </a:t>
            </a:r>
            <a:r>
              <a:rPr lang="et-EE" sz="1000" kern="1200" dirty="0">
                <a:solidFill>
                  <a:schemeClr val="tx1"/>
                </a:solidFill>
                <a:effectLst/>
                <a:latin typeface="+mn-lt"/>
                <a:ea typeface="+mn-ea"/>
                <a:cs typeface="+mn-cs"/>
              </a:rPr>
              <a:t>(eesmärgil õlut või kääritatud alkohoolseid jooke - laadad, kodukohvikute päevad jms) peab eelnevalt taotlema </a:t>
            </a:r>
            <a:r>
              <a:rPr lang="et-EE" sz="1000" kern="1200" dirty="0" err="1">
                <a:solidFill>
                  <a:schemeClr val="tx1"/>
                </a:solidFill>
                <a:effectLst/>
                <a:latin typeface="+mn-lt"/>
                <a:ea typeface="+mn-ea"/>
                <a:cs typeface="+mn-cs"/>
              </a:rPr>
              <a:t>EMTAlt</a:t>
            </a:r>
            <a:r>
              <a:rPr lang="et-EE" sz="1000" kern="1200" baseline="0" dirty="0">
                <a:solidFill>
                  <a:schemeClr val="tx1"/>
                </a:solidFill>
                <a:effectLst/>
                <a:latin typeface="+mn-lt"/>
                <a:ea typeface="+mn-ea"/>
                <a:cs typeface="+mn-cs"/>
              </a:rPr>
              <a:t> </a:t>
            </a:r>
            <a:r>
              <a:rPr lang="et-EE" sz="1000" kern="1200" dirty="0">
                <a:solidFill>
                  <a:schemeClr val="tx1"/>
                </a:solidFill>
                <a:effectLst/>
                <a:latin typeface="+mn-lt"/>
                <a:ea typeface="+mn-ea"/>
                <a:cs typeface="+mn-cs"/>
              </a:rPr>
              <a:t>aktsiisilao tegevusloa, </a:t>
            </a:r>
            <a:r>
              <a:rPr lang="et-EE" sz="1000" kern="1200" dirty="0" err="1">
                <a:solidFill>
                  <a:schemeClr val="tx1"/>
                </a:solidFill>
                <a:effectLst/>
                <a:latin typeface="+mn-lt"/>
                <a:ea typeface="+mn-ea"/>
                <a:cs typeface="+mn-cs"/>
              </a:rPr>
              <a:t>PTAd</a:t>
            </a:r>
            <a:r>
              <a:rPr lang="et-EE" sz="1000" kern="1200" dirty="0">
                <a:solidFill>
                  <a:schemeClr val="tx1"/>
                </a:solidFill>
                <a:effectLst/>
                <a:latin typeface="+mn-lt"/>
                <a:ea typeface="+mn-ea"/>
                <a:cs typeface="+mn-cs"/>
              </a:rPr>
              <a:t>  teavitama ning valmiv alkohoolne jook tuleb kanda ka riiklikusse alkoholiregistrisse. </a:t>
            </a:r>
          </a:p>
          <a:p>
            <a:r>
              <a:rPr lang="et-EE" sz="1000" b="0" kern="1200" dirty="0">
                <a:solidFill>
                  <a:schemeClr val="tx1"/>
                </a:solidFill>
                <a:effectLst/>
                <a:latin typeface="+mn-lt"/>
                <a:ea typeface="+mn-ea"/>
                <a:cs typeface="+mn-cs"/>
              </a:rPr>
              <a:t>Üritusel peab kaasas olema nõuetekohane saatedokument. </a:t>
            </a:r>
          </a:p>
          <a:p>
            <a:r>
              <a:rPr lang="et-EE" sz="1000" kern="1200" dirty="0">
                <a:solidFill>
                  <a:schemeClr val="tx1"/>
                </a:solidFill>
                <a:effectLst/>
                <a:latin typeface="+mn-lt"/>
                <a:ea typeface="+mn-ea"/>
                <a:cs typeface="+mn-cs"/>
              </a:rPr>
              <a:t>Lisaks on alkoholiseaduse kohaselt </a:t>
            </a:r>
            <a:r>
              <a:rPr lang="et-EE" sz="1000" kern="1200" dirty="0" err="1">
                <a:solidFill>
                  <a:schemeClr val="tx1"/>
                </a:solidFill>
                <a:effectLst/>
                <a:latin typeface="+mn-lt"/>
                <a:ea typeface="+mn-ea"/>
                <a:cs typeface="+mn-cs"/>
              </a:rPr>
              <a:t>KOVil</a:t>
            </a:r>
            <a:r>
              <a:rPr lang="et-EE" sz="1000" kern="1200" dirty="0">
                <a:solidFill>
                  <a:schemeClr val="tx1"/>
                </a:solidFill>
                <a:effectLst/>
                <a:latin typeface="+mn-lt"/>
                <a:ea typeface="+mn-ea"/>
                <a:cs typeface="+mn-cs"/>
              </a:rPr>
              <a:t> õigus oma haldusterritooriumil kehtestada alkohoolse joogi jaemüügil sortimenti, müügikohti ja müügivormi puudutavad kitsendused (ehk nt kas üritusel on üldse lubatud alkoholi müüa või mitte)</a:t>
            </a:r>
          </a:p>
          <a:p>
            <a:pPr lvl="0" eaLnBrk="0" fontAlgn="base" hangingPunct="0">
              <a:spcAft>
                <a:spcPct val="0"/>
              </a:spcAft>
              <a:buFontTx/>
              <a:buNone/>
              <a:defRPr/>
            </a:pPr>
            <a:endParaRPr lang="et-EE" sz="1200" kern="0" dirty="0">
              <a:solidFill>
                <a:srgbClr val="000000"/>
              </a:solidFill>
              <a:latin typeface="Times New Roman"/>
            </a:endParaRP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16</a:t>
            </a:fld>
            <a:endParaRPr lang="et-EE"/>
          </a:p>
        </p:txBody>
      </p:sp>
    </p:spTree>
    <p:extLst>
      <p:ext uri="{BB962C8B-B14F-4D97-AF65-F5344CB8AC3E}">
        <p14:creationId xmlns:p14="http://schemas.microsoft.com/office/powerpoint/2010/main" val="425428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Mikroorganismid on kõikjal meie ümber, neid on häid ja kasulikke, kui ka neid mis riknemist põhjustavad</a:t>
            </a:r>
            <a:r>
              <a:rPr lang="et-EE" sz="1200" kern="1200" baseline="0" dirty="0">
                <a:solidFill>
                  <a:schemeClr val="tx1"/>
                </a:solidFill>
                <a:effectLst/>
                <a:latin typeface="+mn-lt"/>
                <a:ea typeface="+mn-ea"/>
                <a:cs typeface="+mn-cs"/>
              </a:rPr>
              <a:t> </a:t>
            </a:r>
            <a:r>
              <a:rPr lang="et-EE" sz="1200" kern="1200" dirty="0">
                <a:solidFill>
                  <a:schemeClr val="tx1"/>
                </a:solidFill>
                <a:effectLst/>
                <a:latin typeface="+mn-lt"/>
                <a:ea typeface="+mn-ea"/>
                <a:cs typeface="+mn-cs"/>
              </a:rPr>
              <a:t>ja ka neid mis haigusi põhjustavad.</a:t>
            </a:r>
          </a:p>
          <a:p>
            <a:r>
              <a:rPr lang="et-EE" sz="1200" kern="1200" dirty="0">
                <a:solidFill>
                  <a:schemeClr val="tx1"/>
                </a:solidFill>
                <a:effectLst/>
                <a:latin typeface="+mn-lt"/>
                <a:ea typeface="+mn-ea"/>
                <a:cs typeface="+mn-cs"/>
              </a:rPr>
              <a:t>Terviserikked tekivadki ebasoovitavate mikroorganismide kasvu tõttu.</a:t>
            </a:r>
          </a:p>
          <a:p>
            <a:r>
              <a:rPr lang="et-EE" sz="1200" kern="1200" dirty="0">
                <a:solidFill>
                  <a:schemeClr val="tx1"/>
                </a:solidFill>
                <a:effectLst/>
                <a:latin typeface="+mn-lt"/>
                <a:ea typeface="+mn-ea"/>
                <a:cs typeface="+mn-cs"/>
              </a:rPr>
              <a:t>Puhtuse hoidmisel on oluline nii käte- kui selle varustuse, mida toiduvalmistamiseks kasutate, kui ka toiduvalmistamise ala puhtus. Ala puhtuse hoidmiseks peaks vältima ka näiteks putukate juurdepääsu, suvel on probleemiks kärbsed, vältida nende ligipääsu toidule, nt kasutada toidu kaitsmiseks putukavõrke/kupleid.</a:t>
            </a:r>
          </a:p>
          <a:p>
            <a:r>
              <a:rPr lang="et-EE" sz="1200" kern="1200" dirty="0">
                <a:solidFill>
                  <a:schemeClr val="tx1"/>
                </a:solidFill>
                <a:effectLst/>
                <a:latin typeface="+mn-lt"/>
                <a:ea typeface="+mn-ea"/>
                <a:cs typeface="+mn-cs"/>
              </a:rPr>
              <a:t>Kätepesu juurde veel see märkus, et kasutades ühekordseid kindaid, ei asenda see kätepesu ning kindlasti tuleb iga uue operatsiooni jaoks kindaid vahetada, nt toore töötlemata toidu ja valmistoidu käsitsemise vahepeal või kui toidu käsitsemise vahepeal tegelete raha vastuvõtmisega.</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18</a:t>
            </a:fld>
            <a:endParaRPr lang="et-EE"/>
          </a:p>
        </p:txBody>
      </p:sp>
    </p:spTree>
    <p:extLst>
      <p:ext uri="{BB962C8B-B14F-4D97-AF65-F5344CB8AC3E}">
        <p14:creationId xmlns:p14="http://schemas.microsoft.com/office/powerpoint/2010/main" val="53507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Nagu öeldud mikroorganisme on meid ümbritsemas palju, eriti on neid toores töötlemata toidus, sellepärast on oluline seda lahus hoida valmistoidust, et ei tekiks ristsaastumist.</a:t>
            </a:r>
          </a:p>
          <a:p>
            <a:r>
              <a:rPr lang="et-EE" sz="1200" kern="1200" dirty="0">
                <a:solidFill>
                  <a:schemeClr val="tx1"/>
                </a:solidFill>
                <a:effectLst/>
                <a:latin typeface="+mn-lt"/>
                <a:ea typeface="+mn-ea"/>
                <a:cs typeface="+mn-cs"/>
              </a:rPr>
              <a:t>Peab olema piisavalt ruumi ja võimalusi töödelda toorest ja valmistoitu eraldi, toore liha ja kala lõikamiseks võiks olla eraldi lõikelauad või tuleb tagada piisav nende puhastamine enne valmistoidu lõikama hakkamist.</a:t>
            </a:r>
          </a:p>
          <a:p>
            <a:r>
              <a:rPr lang="et-EE" sz="1200" kern="1200" dirty="0">
                <a:solidFill>
                  <a:schemeClr val="tx1"/>
                </a:solidFill>
                <a:effectLst/>
                <a:latin typeface="+mn-lt"/>
                <a:ea typeface="+mn-ea"/>
                <a:cs typeface="+mn-cs"/>
              </a:rPr>
              <a:t>Oluline on piisav külmsäilituspinna olemasolu ja toidu paigutus külmikus, nt asetades toore liha alumisele riiulile , et ei juhtuks see, et toore liha mahl tilgub teistele toitudele. Samal põhjusel on oluline hoida toitu kaetud anumates.</a:t>
            </a:r>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19</a:t>
            </a:fld>
            <a:endParaRPr lang="et-EE"/>
          </a:p>
        </p:txBody>
      </p:sp>
    </p:spTree>
    <p:extLst>
      <p:ext uri="{BB962C8B-B14F-4D97-AF65-F5344CB8AC3E}">
        <p14:creationId xmlns:p14="http://schemas.microsoft.com/office/powerpoint/2010/main" val="179387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kern="1200" dirty="0">
                <a:solidFill>
                  <a:schemeClr val="tx1"/>
                </a:solidFill>
                <a:effectLst/>
                <a:latin typeface="+mn-lt"/>
                <a:ea typeface="+mn-ea"/>
                <a:cs typeface="+mn-cs"/>
              </a:rPr>
              <a:t>Toitu tuleb kuumutada põhjalikult, sest </a:t>
            </a:r>
            <a:r>
              <a:rPr lang="et-EE" sz="1200" kern="1200" dirty="0">
                <a:solidFill>
                  <a:schemeClr val="tx1"/>
                </a:solidFill>
                <a:effectLst/>
                <a:latin typeface="+mn-lt"/>
                <a:ea typeface="+mn-ea"/>
                <a:cs typeface="+mn-cs"/>
              </a:rPr>
              <a:t>korralik küpsetamine hävitab peaaegu kõik ohtlikud mikroorganismid. Eriti tähelepanu pöörata siis sea- ja linnuliha ning suuretükiliste lihade töötlusele. </a:t>
            </a:r>
          </a:p>
          <a:p>
            <a:r>
              <a:rPr lang="et-EE" sz="1200" kern="1200" dirty="0" err="1">
                <a:solidFill>
                  <a:schemeClr val="tx1"/>
                </a:solidFill>
                <a:effectLst/>
                <a:latin typeface="+mn-lt"/>
                <a:ea typeface="+mn-ea"/>
                <a:cs typeface="+mn-cs"/>
              </a:rPr>
              <a:t>Taaskuumutamisel</a:t>
            </a:r>
            <a:r>
              <a:rPr lang="et-EE" sz="1200" kern="1200" dirty="0">
                <a:solidFill>
                  <a:schemeClr val="tx1"/>
                </a:solidFill>
                <a:effectLst/>
                <a:latin typeface="+mn-lt"/>
                <a:ea typeface="+mn-ea"/>
                <a:cs typeface="+mn-cs"/>
              </a:rPr>
              <a:t> on samuti oluline, et toit oleks piisavalt kuumutatud</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20</a:t>
            </a:fld>
            <a:endParaRPr lang="et-EE"/>
          </a:p>
        </p:txBody>
      </p:sp>
    </p:spTree>
    <p:extLst>
      <p:ext uri="{BB962C8B-B14F-4D97-AF65-F5344CB8AC3E}">
        <p14:creationId xmlns:p14="http://schemas.microsoft.com/office/powerpoint/2010/main" val="97605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Ohutsoon on mikroorganismide kasvuks soodsaim vahemik ja selles vahemikus ei peaks toitu põhjendamatult kaua hoidma ei valmistamise ega pakkumise ajal. Pakkumisel peab vaatama, et toit ei oleks väljas üle 2h.</a:t>
            </a:r>
          </a:p>
          <a:p>
            <a:r>
              <a:rPr lang="et-EE" sz="1200" kern="1200" dirty="0">
                <a:solidFill>
                  <a:schemeClr val="tx1"/>
                </a:solidFill>
                <a:effectLst/>
                <a:latin typeface="+mn-lt"/>
                <a:ea typeface="+mn-ea"/>
                <a:cs typeface="+mn-cs"/>
              </a:rPr>
              <a:t>Suuremate koguste puhul, kui teil on vaja korraga ja kiiresti serveerida, siis ikka võib midagi </a:t>
            </a:r>
            <a:r>
              <a:rPr lang="et-EE" sz="1200" kern="1200" dirty="0" err="1">
                <a:solidFill>
                  <a:schemeClr val="tx1"/>
                </a:solidFill>
                <a:effectLst/>
                <a:latin typeface="+mn-lt"/>
                <a:ea typeface="+mn-ea"/>
                <a:cs typeface="+mn-cs"/>
              </a:rPr>
              <a:t>ettevalmistada</a:t>
            </a:r>
            <a:r>
              <a:rPr lang="et-EE" sz="1200" kern="1200" dirty="0">
                <a:solidFill>
                  <a:schemeClr val="tx1"/>
                </a:solidFill>
                <a:effectLst/>
                <a:latin typeface="+mn-lt"/>
                <a:ea typeface="+mn-ea"/>
                <a:cs typeface="+mn-cs"/>
              </a:rPr>
              <a:t> ja vahetult enne serveerimist </a:t>
            </a:r>
            <a:r>
              <a:rPr lang="et-EE" sz="1200" kern="1200" dirty="0" err="1">
                <a:solidFill>
                  <a:schemeClr val="tx1"/>
                </a:solidFill>
                <a:effectLst/>
                <a:latin typeface="+mn-lt"/>
                <a:ea typeface="+mn-ea"/>
                <a:cs typeface="+mn-cs"/>
              </a:rPr>
              <a:t>taaskuumutada</a:t>
            </a:r>
            <a:r>
              <a:rPr lang="et-EE" sz="1200" kern="1200" dirty="0">
                <a:solidFill>
                  <a:schemeClr val="tx1"/>
                </a:solidFill>
                <a:effectLst/>
                <a:latin typeface="+mn-lt"/>
                <a:ea typeface="+mn-ea"/>
                <a:cs typeface="+mn-cs"/>
              </a:rPr>
              <a:t>, sel juhul peab jälgima, et ettevalmistamistuste puhul see nö pooltoode saaks võimalikult kiiresti jahutatud st ohutsoon läbitud kiiresti.</a:t>
            </a:r>
          </a:p>
          <a:p>
            <a:r>
              <a:rPr lang="et-EE" sz="1200" kern="1200" dirty="0">
                <a:solidFill>
                  <a:schemeClr val="tx1"/>
                </a:solidFill>
                <a:effectLst/>
                <a:latin typeface="+mn-lt"/>
                <a:ea typeface="+mn-ea"/>
                <a:cs typeface="+mn-cs"/>
              </a:rPr>
              <a:t>Kui planeerite toitu serveerida kuumana, siis tuleb hoida seda kuni serveerimiseni võimalikult kuumana, temperatuuril üle 63 kraadi.</a:t>
            </a:r>
          </a:p>
          <a:p>
            <a:r>
              <a:rPr lang="et-EE" sz="1200" kern="1200" dirty="0">
                <a:solidFill>
                  <a:schemeClr val="tx1"/>
                </a:solidFill>
                <a:effectLst/>
                <a:latin typeface="+mn-lt"/>
                <a:ea typeface="+mn-ea"/>
                <a:cs typeface="+mn-cs"/>
              </a:rPr>
              <a:t>Sügavkülmutatud tooraine kasutamisel peab jälgima seda, et piisavalt varakult oleks see tooraine sulama võetud, sulatama peaks külmikus, see on aeglane, aga vajalik on see jällegi põhjusel, et toote pinnal temperatuur ei satuks ohutsooni.</a:t>
            </a:r>
          </a:p>
          <a:p>
            <a:r>
              <a:rPr lang="et-EE" sz="1200" kern="1200" dirty="0">
                <a:solidFill>
                  <a:schemeClr val="tx1"/>
                </a:solidFill>
                <a:effectLst/>
                <a:latin typeface="+mn-lt"/>
                <a:ea typeface="+mn-ea"/>
                <a:cs typeface="+mn-cs"/>
              </a:rPr>
              <a:t>Ja veel – tooraine hankimisel, pahatihti suvel võib juhtuda see, et unustatakse või logistilistel põhjustel jäävad toiduvarud kuuma autosse, see on ohtlik külmaahela katkestus, kasutada kindlasti külmakotte, termoskaste.</a:t>
            </a:r>
          </a:p>
        </p:txBody>
      </p:sp>
      <p:sp>
        <p:nvSpPr>
          <p:cNvPr id="4" name="Slide Number Placeholder 3"/>
          <p:cNvSpPr>
            <a:spLocks noGrp="1"/>
          </p:cNvSpPr>
          <p:nvPr>
            <p:ph type="sldNum" sz="quarter" idx="10"/>
          </p:nvPr>
        </p:nvSpPr>
        <p:spPr/>
        <p:txBody>
          <a:bodyPr/>
          <a:lstStyle/>
          <a:p>
            <a:fld id="{FFAAF1BA-E785-4B8F-B6D8-44C87EC41651}" type="slidenum">
              <a:rPr lang="et-EE" smtClean="0"/>
              <a:t>21</a:t>
            </a:fld>
            <a:endParaRPr lang="et-EE"/>
          </a:p>
        </p:txBody>
      </p:sp>
    </p:spTree>
    <p:extLst>
      <p:ext uri="{BB962C8B-B14F-4D97-AF65-F5344CB8AC3E}">
        <p14:creationId xmlns:p14="http://schemas.microsoft.com/office/powerpoint/2010/main" val="417644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Tundub elementaarne, aga väga oluline, toorainest saab ju kõik alguse.</a:t>
            </a:r>
          </a:p>
          <a:p>
            <a:r>
              <a:rPr lang="et-EE" sz="1200" kern="1200" dirty="0">
                <a:solidFill>
                  <a:schemeClr val="tx1"/>
                </a:solidFill>
                <a:effectLst/>
                <a:latin typeface="+mn-lt"/>
                <a:ea typeface="+mn-ea"/>
                <a:cs typeface="+mn-cs"/>
              </a:rPr>
              <a:t>Targem on valida väiksema riskiga tooted.</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22</a:t>
            </a:fld>
            <a:endParaRPr lang="et-EE"/>
          </a:p>
        </p:txBody>
      </p:sp>
    </p:spTree>
    <p:extLst>
      <p:ext uri="{BB962C8B-B14F-4D97-AF65-F5344CB8AC3E}">
        <p14:creationId xmlns:p14="http://schemas.microsoft.com/office/powerpoint/2010/main" val="138678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3</a:t>
            </a:fld>
            <a:endParaRPr lang="et-EE"/>
          </a:p>
        </p:txBody>
      </p:sp>
    </p:spTree>
    <p:extLst>
      <p:ext uri="{BB962C8B-B14F-4D97-AF65-F5344CB8AC3E}">
        <p14:creationId xmlns:p14="http://schemas.microsoft.com/office/powerpoint/2010/main" val="117014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kern="1200" dirty="0">
                <a:solidFill>
                  <a:schemeClr val="tx1"/>
                </a:solidFill>
                <a:effectLst/>
                <a:latin typeface="+mn-lt"/>
                <a:ea typeface="+mn-ea"/>
                <a:cs typeface="+mn-cs"/>
              </a:rPr>
              <a:t>Vastutus oma tegevuse eest. Üritusel on suur külastajate hulk</a:t>
            </a:r>
            <a:r>
              <a:rPr lang="et-EE" sz="1200" b="0" kern="1200" baseline="0" dirty="0">
                <a:solidFill>
                  <a:schemeClr val="tx1"/>
                </a:solidFill>
                <a:effectLst/>
                <a:latin typeface="+mn-lt"/>
                <a:ea typeface="+mn-ea"/>
                <a:cs typeface="+mn-cs"/>
              </a:rPr>
              <a:t> - </a:t>
            </a:r>
            <a:r>
              <a:rPr lang="et-EE" sz="1200" b="0" kern="1200" dirty="0">
                <a:solidFill>
                  <a:schemeClr val="tx1"/>
                </a:solidFill>
                <a:effectLst/>
                <a:latin typeface="+mn-lt"/>
                <a:ea typeface="+mn-ea"/>
                <a:cs typeface="+mn-cs"/>
              </a:rPr>
              <a:t>mida rohkem külastajaid st tarbijaid, seda suurem on vastutus.</a:t>
            </a:r>
          </a:p>
          <a:p>
            <a:r>
              <a:rPr lang="et-EE" sz="1200" kern="1200" dirty="0">
                <a:solidFill>
                  <a:schemeClr val="tx1"/>
                </a:solidFill>
                <a:effectLst/>
                <a:latin typeface="+mn-lt"/>
                <a:ea typeface="+mn-ea"/>
                <a:cs typeface="+mn-cs"/>
              </a:rPr>
              <a:t>Üritus on pereüritus, peab olema nauditav kõigile osalejatele, ka korraldajatele. Toidu valmistamine suuremale tarbijaskonnale ei ole sama, mis perele söögi tegemine. Toiduohutuse tagamiseks tuleb tagada kõrgem hügieenitase. Tagatud peab olema puhtus ja toit peab olema kaitstud mistahes saastumise eest.</a:t>
            </a:r>
          </a:p>
          <a:p>
            <a:r>
              <a:rPr lang="et-EE" sz="1200" kern="1200" dirty="0">
                <a:solidFill>
                  <a:schemeClr val="tx1"/>
                </a:solidFill>
                <a:effectLst/>
                <a:latin typeface="+mn-lt"/>
                <a:ea typeface="+mn-ea"/>
                <a:cs typeface="+mn-cs"/>
              </a:rPr>
              <a:t>Toiduallergiad ja –talumatus on tõusev trend, ka Eestis, kuid eriti Põhjamaades, jällegi arvestades ürituse suurust ja külastajate hulka ning võimaliku terviserikke tõsidust, on allergeenide sisalduse kohta info omamine ja edastamine oluline teema.</a:t>
            </a:r>
          </a:p>
          <a:p>
            <a:r>
              <a:rPr lang="et-EE" sz="1200" kern="1200" dirty="0">
                <a:solidFill>
                  <a:schemeClr val="tx1"/>
                </a:solidFill>
                <a:effectLst/>
                <a:latin typeface="+mn-lt"/>
                <a:ea typeface="+mn-ea"/>
                <a:cs typeface="+mn-cs"/>
              </a:rPr>
              <a:t>Valmistage toitu, mida ise sööksite – selle põhimõtte järgimine tagab nii kvaliteedi kui ohutuse.</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23</a:t>
            </a:fld>
            <a:endParaRPr lang="et-EE"/>
          </a:p>
        </p:txBody>
      </p:sp>
    </p:spTree>
    <p:extLst>
      <p:ext uri="{BB962C8B-B14F-4D97-AF65-F5344CB8AC3E}">
        <p14:creationId xmlns:p14="http://schemas.microsoft.com/office/powerpoint/2010/main" val="77935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Õppevideod – nii 5 toiduohutuse võtme e. põhitõdede kohta kui ka toiduhügieenireeglitest </a:t>
            </a:r>
            <a:r>
              <a:rPr lang="et-EE" sz="1200" kern="1200" dirty="0" err="1">
                <a:solidFill>
                  <a:schemeClr val="tx1"/>
                </a:solidFill>
                <a:effectLst/>
                <a:latin typeface="+mn-lt"/>
                <a:ea typeface="+mn-ea"/>
                <a:cs typeface="+mn-cs"/>
              </a:rPr>
              <a:t>väikekäitlejatele</a:t>
            </a:r>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24</a:t>
            </a:fld>
            <a:endParaRPr lang="et-EE"/>
          </a:p>
        </p:txBody>
      </p:sp>
    </p:spTree>
    <p:extLst>
      <p:ext uri="{BB962C8B-B14F-4D97-AF65-F5344CB8AC3E}">
        <p14:creationId xmlns:p14="http://schemas.microsoft.com/office/powerpoint/2010/main" val="188692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26</a:t>
            </a:fld>
            <a:endParaRPr lang="et-EE"/>
          </a:p>
        </p:txBody>
      </p:sp>
    </p:spTree>
    <p:extLst>
      <p:ext uri="{BB962C8B-B14F-4D97-AF65-F5344CB8AC3E}">
        <p14:creationId xmlns:p14="http://schemas.microsoft.com/office/powerpoint/2010/main" val="206555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Toidu valmistamine</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Mis tahes algset toodet muutev tegevus nagu näiteks lõikamine, koorimine, jahvatamine, jahutamine, külmutamine, peenestamine, hapendamine, soolamine, kuumutamine, suitsutamine, laagerdamine, kuivatamine, marineerimine, maitsestamine, ekstraheerimine või nende protsesside kombinatsioon ning saadud toote edasine töötlemine.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r>
              <a:rPr lang="et-EE" dirty="0"/>
              <a:t>Toidu valmistamise kohaks võib olla eramaja, korter, ridaelamu, suvila ja selle juurde kuuluv köök, saun, garaaž, suve- ja väliköök.</a:t>
            </a:r>
            <a:br>
              <a:rPr lang="et-EE" dirty="0"/>
            </a:br>
            <a:r>
              <a:rPr lang="et-EE" dirty="0"/>
              <a:t>Juhul kui ruumid on toidu valmistamiseks spetsiaalselt kohaldatud, siis see tegevus kuulub juba tavalise toidu tootmise alla ning seetõttu kohalduvad teised hügieeninõuded. Sellisel juhul on võimalus hakata </a:t>
            </a:r>
            <a:r>
              <a:rPr lang="et-EE" dirty="0">
                <a:hlinkClick r:id="rId3"/>
              </a:rPr>
              <a:t>mikroettevõtteks</a:t>
            </a:r>
            <a:r>
              <a:rPr lang="et-EE" dirty="0"/>
              <a:t>.</a:t>
            </a:r>
          </a:p>
          <a:p>
            <a:endParaRPr lang="et-EE" dirty="0"/>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4</a:t>
            </a:fld>
            <a:endParaRPr lang="et-EE"/>
          </a:p>
        </p:txBody>
      </p:sp>
    </p:spTree>
    <p:extLst>
      <p:ext uri="{BB962C8B-B14F-4D97-AF65-F5344CB8AC3E}">
        <p14:creationId xmlns:p14="http://schemas.microsoft.com/office/powerpoint/2010/main" val="223000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Määra toidule säilivusaeg.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Kui teie poolt valmistatav toode on leitav järgnevast juhendist Toidu säilivusaja määramine III osa, siis võite säilivusajaks anda selle, mis seal kirjas. Eelduseks on, et vastavat toitu hoitakse ka õigusaktis antud temperatuuril. Toidu säilivusaja määramise kohta on koostatud ka käsiraamatud;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Lehelt toiduteave.ee leiab juhendid toidu säilivusaja määramiseks.</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5</a:t>
            </a:fld>
            <a:endParaRPr lang="et-EE"/>
          </a:p>
        </p:txBody>
      </p:sp>
    </p:spTree>
    <p:extLst>
      <p:ext uri="{BB962C8B-B14F-4D97-AF65-F5344CB8AC3E}">
        <p14:creationId xmlns:p14="http://schemas.microsoft.com/office/powerpoint/2010/main" val="119030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Omanda teadmised toidu hügieenist ja ohutusest.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Selleks võib läbida toiduhügieeni/ohutuse teemalise koolituse või omandada vastavad teadmised muul moel, nt iseõppimise teel;</a:t>
            </a:r>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Loo süsteem toidu </a:t>
            </a:r>
            <a:r>
              <a:rPr lang="et-EE" dirty="0" err="1"/>
              <a:t>jälgitavuse</a:t>
            </a:r>
            <a:r>
              <a:rPr lang="et-EE" dirty="0"/>
              <a:t> tagamiseks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Hakka pidama arvestust sisse ostetud tooraine ja müüdud toidu kohta;</a:t>
            </a:r>
          </a:p>
          <a:p>
            <a:endParaRPr lang="et-EE" dirty="0"/>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6</a:t>
            </a:fld>
            <a:endParaRPr lang="et-EE"/>
          </a:p>
        </p:txBody>
      </p:sp>
    </p:spTree>
    <p:extLst>
      <p:ext uri="{BB962C8B-B14F-4D97-AF65-F5344CB8AC3E}">
        <p14:creationId xmlns:p14="http://schemas.microsoft.com/office/powerpoint/2010/main" val="359252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a:p>
            <a:r>
              <a:rPr lang="et-EE" dirty="0"/>
              <a:t>Teavitamine</a:t>
            </a:r>
          </a:p>
          <a:p>
            <a:endParaRPr lang="et-EE" dirty="0"/>
          </a:p>
          <a:p>
            <a:r>
              <a:rPr lang="et-EE" dirty="0"/>
              <a:t>    Ettevõtet kontrollitakse peale tegevusest teavitamist</a:t>
            </a:r>
          </a:p>
          <a:p>
            <a:r>
              <a:rPr lang="et-EE" dirty="0"/>
              <a:t>    Võib tegutseda peale tegevusest teavitamist</a:t>
            </a:r>
          </a:p>
          <a:p>
            <a:r>
              <a:rPr lang="et-EE" dirty="0"/>
              <a:t>    Lisadokumente teavitamisel esitama ei pea</a:t>
            </a:r>
          </a:p>
          <a:p>
            <a:endParaRPr lang="et-EE" dirty="0"/>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7</a:t>
            </a:fld>
            <a:endParaRPr lang="et-EE"/>
          </a:p>
        </p:txBody>
      </p:sp>
    </p:spTree>
    <p:extLst>
      <p:ext uri="{BB962C8B-B14F-4D97-AF65-F5344CB8AC3E}">
        <p14:creationId xmlns:p14="http://schemas.microsoft.com/office/powerpoint/2010/main" val="83024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Majandustegevusteate esitamise hetkeks peavad toidu </a:t>
            </a:r>
            <a:r>
              <a:rPr lang="et-EE" dirty="0" err="1"/>
              <a:t>käitlejal</a:t>
            </a:r>
            <a:r>
              <a:rPr lang="et-EE" dirty="0"/>
              <a:t> olema täidetud kõik nõuded, mis ettevõttele kohalduvad. </a:t>
            </a:r>
          </a:p>
          <a:p>
            <a:r>
              <a:rPr lang="et-EE" dirty="0"/>
              <a:t>Majandustegevusteate esitamine on tasuta</a:t>
            </a:r>
          </a:p>
          <a:p>
            <a:endParaRPr lang="et-EE" dirty="0"/>
          </a:p>
          <a:p>
            <a:r>
              <a:rPr lang="et-EE" dirty="0"/>
              <a:t>Peale teatise esitamist:</a:t>
            </a:r>
          </a:p>
          <a:p>
            <a:r>
              <a:rPr lang="et-EE" dirty="0"/>
              <a:t>võib tegevusega alustada</a:t>
            </a:r>
          </a:p>
          <a:p>
            <a:r>
              <a:rPr lang="et-EE" dirty="0"/>
              <a:t>käitlemistingimuste sh dokumente hindamine</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järelevalveametnik teostab tegevuskohas kontrolli, mille eest tuleb tasuda järelevalvetasu (</a:t>
            </a:r>
            <a:r>
              <a:rPr lang="fi-FI" dirty="0" err="1"/>
              <a:t>tunnitasu</a:t>
            </a:r>
            <a:r>
              <a:rPr lang="fi-FI" dirty="0"/>
              <a:t> </a:t>
            </a:r>
            <a:r>
              <a:rPr lang="fi-FI" dirty="0" err="1"/>
              <a:t>määr</a:t>
            </a:r>
            <a:r>
              <a:rPr lang="fi-FI" dirty="0"/>
              <a:t> 2023. </a:t>
            </a:r>
            <a:r>
              <a:rPr lang="fi-FI" dirty="0" err="1"/>
              <a:t>aastal</a:t>
            </a:r>
            <a:r>
              <a:rPr lang="fi-FI" dirty="0"/>
              <a:t> on 28,6 eurot.</a:t>
            </a:r>
            <a:r>
              <a:rPr lang="et-EE" dirty="0"/>
              <a:t>)</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8</a:t>
            </a:fld>
            <a:endParaRPr lang="et-EE"/>
          </a:p>
        </p:txBody>
      </p:sp>
    </p:spTree>
    <p:extLst>
      <p:ext uri="{BB962C8B-B14F-4D97-AF65-F5344CB8AC3E}">
        <p14:creationId xmlns:p14="http://schemas.microsoft.com/office/powerpoint/2010/main" val="301961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a:t>Teavitamine</a:t>
            </a:r>
            <a:endParaRPr lang="et-EE" dirty="0"/>
          </a:p>
          <a:p>
            <a:r>
              <a:rPr lang="et-EE" dirty="0">
                <a:effectLst/>
              </a:rPr>
              <a:t>Toitlustamine, välja arvatud toitlustamine või toitlustusteenuse osutamine koolieelses lasteasutuses, põhikoolis, gümnaasiumis, tervishoiu- ja hoolekandeasutuses, kinnipidamisasutuses ning Kaitseväes (teavitamise alla kuulub ka toitlustamine </a:t>
            </a:r>
            <a:r>
              <a:rPr lang="et-EE" dirty="0" err="1">
                <a:effectLst/>
              </a:rPr>
              <a:t>lastehoius</a:t>
            </a:r>
            <a:r>
              <a:rPr lang="et-EE" dirty="0">
                <a:effectLst/>
              </a:rPr>
              <a:t>)</a:t>
            </a:r>
          </a:p>
          <a:p>
            <a:r>
              <a:rPr lang="et-EE" b="1" dirty="0"/>
              <a:t>Teavitada ei ole vaja,</a:t>
            </a:r>
            <a:r>
              <a:rPr lang="et-EE" dirty="0"/>
              <a:t> kui toimub toidu juhuslik (ei viita teatavale jätkuvusele ning organiseeritusele) valmistamine, ladustamine ja pakkumine eraisikute poolt (nt kooli- ja kirikulaadad, heategevusüritused). Sellist isikut ei peeta „ettevõtjaks“ ning seega ei kohaldata tema suhtes ka hügieeni käsitlevate Euroopa Liidu õigusaktide nõudeid.</a:t>
            </a:r>
          </a:p>
          <a:p>
            <a:endParaRPr lang="et-EE" dirty="0"/>
          </a:p>
          <a:p>
            <a:r>
              <a:rPr lang="et-EE" b="1" dirty="0"/>
              <a:t>Tegevusluba</a:t>
            </a:r>
            <a:endParaRPr lang="et-EE" dirty="0"/>
          </a:p>
          <a:p>
            <a:r>
              <a:rPr lang="et-EE" dirty="0">
                <a:effectLst/>
              </a:rPr>
              <a:t>Toitlustamine koolieelses lasteasutuses, põhikoolis, gümnaasiumis, tervishoiu- ja hoolekandeasutuses, kinnipidamisasutuses ning Kaitseväes</a:t>
            </a:r>
          </a:p>
          <a:p>
            <a:r>
              <a:rPr lang="et-EE" dirty="0"/>
              <a:t>Toitlustusteenuse osutamine koolieelses lasteasutuses, põhikoolis, gümnaasiumis, tervishoiu- ja hoolekandeasutuses, kinnipidamisasutuses ning Kaitseväes</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9</a:t>
            </a:fld>
            <a:endParaRPr lang="et-EE"/>
          </a:p>
        </p:txBody>
      </p:sp>
    </p:spTree>
    <p:extLst>
      <p:ext uri="{BB962C8B-B14F-4D97-AF65-F5344CB8AC3E}">
        <p14:creationId xmlns:p14="http://schemas.microsoft.com/office/powerpoint/2010/main" val="257281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Tarbijaid tuleb teavitada toidus sisalduvatest allergeenidest.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Töötajad peavad teadma, kuidas vastata küsimustele toidu koostise ja võimaliku allergeenidega saastumise kohta</a:t>
            </a:r>
          </a:p>
          <a:p>
            <a:endParaRPr lang="et-EE" dirty="0"/>
          </a:p>
        </p:txBody>
      </p:sp>
      <p:sp>
        <p:nvSpPr>
          <p:cNvPr id="4" name="Slide Number Placeholder 3"/>
          <p:cNvSpPr>
            <a:spLocks noGrp="1"/>
          </p:cNvSpPr>
          <p:nvPr>
            <p:ph type="sldNum" sz="quarter" idx="10"/>
          </p:nvPr>
        </p:nvSpPr>
        <p:spPr/>
        <p:txBody>
          <a:bodyPr/>
          <a:lstStyle/>
          <a:p>
            <a:fld id="{FFAAF1BA-E785-4B8F-B6D8-44C87EC41651}" type="slidenum">
              <a:rPr lang="et-EE" smtClean="0"/>
              <a:t>11</a:t>
            </a:fld>
            <a:endParaRPr lang="et-EE"/>
          </a:p>
        </p:txBody>
      </p:sp>
    </p:spTree>
    <p:extLst>
      <p:ext uri="{BB962C8B-B14F-4D97-AF65-F5344CB8AC3E}">
        <p14:creationId xmlns:p14="http://schemas.microsoft.com/office/powerpoint/2010/main" val="149985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55CA3EE-BC89-984C-A7B0-3A2F2820F29B}"/>
              </a:ext>
            </a:extLst>
          </p:cNvPr>
          <p:cNvSpPr>
            <a:spLocks noGrp="1"/>
          </p:cNvSpPr>
          <p:nvPr>
            <p:ph type="ctrTitle"/>
          </p:nvPr>
        </p:nvSpPr>
        <p:spPr>
          <a:xfrm>
            <a:off x="715617" y="1837979"/>
            <a:ext cx="6589644" cy="2584933"/>
          </a:xfrm>
        </p:spPr>
        <p:txBody>
          <a:bodyPr anchor="b"/>
          <a:lstStyle>
            <a:lvl1pPr algn="l">
              <a:defRPr sz="6000">
                <a:solidFill>
                  <a:schemeClr val="tx1"/>
                </a:solidFill>
              </a:defRPr>
            </a:lvl1pPr>
          </a:lstStyle>
          <a:p>
            <a:r>
              <a:rPr lang="en-GB" dirty="0"/>
              <a:t>Click to edit Master title style</a:t>
            </a:r>
            <a:endParaRPr lang="en-EE" dirty="0"/>
          </a:p>
        </p:txBody>
      </p:sp>
      <p:sp>
        <p:nvSpPr>
          <p:cNvPr id="18" name="Subtitle 2">
            <a:extLst>
              <a:ext uri="{FF2B5EF4-FFF2-40B4-BE49-F238E27FC236}">
                <a16:creationId xmlns:a16="http://schemas.microsoft.com/office/drawing/2014/main" id="{2C025169-5350-3743-83AA-5331F77AE4E9}"/>
              </a:ext>
            </a:extLst>
          </p:cNvPr>
          <p:cNvSpPr>
            <a:spLocks noGrp="1"/>
          </p:cNvSpPr>
          <p:nvPr>
            <p:ph type="subTitle" idx="1"/>
          </p:nvPr>
        </p:nvSpPr>
        <p:spPr>
          <a:xfrm>
            <a:off x="715617" y="4641573"/>
            <a:ext cx="6589644" cy="133184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19" name="Date Placeholder 1">
            <a:extLst>
              <a:ext uri="{FF2B5EF4-FFF2-40B4-BE49-F238E27FC236}">
                <a16:creationId xmlns:a16="http://schemas.microsoft.com/office/drawing/2014/main" id="{98FBFF71-ACB7-FE43-A643-62C7881D48BF}"/>
              </a:ext>
            </a:extLst>
          </p:cNvPr>
          <p:cNvSpPr>
            <a:spLocks noGrp="1"/>
          </p:cNvSpPr>
          <p:nvPr>
            <p:ph type="dt" sz="half" idx="10"/>
          </p:nvPr>
        </p:nvSpPr>
        <p:spPr>
          <a:xfrm>
            <a:off x="687744" y="6356350"/>
            <a:ext cx="2893656" cy="365125"/>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fld id="{A6038916-7E30-A442-94D1-7185435C2549}" type="datetimeFigureOut">
              <a:rPr lang="en-EE" smtClean="0"/>
              <a:pPr/>
              <a:t>05/25/2023</a:t>
            </a:fld>
            <a:endParaRPr lang="en-EE"/>
          </a:p>
        </p:txBody>
      </p:sp>
    </p:spTree>
    <p:extLst>
      <p:ext uri="{BB962C8B-B14F-4D97-AF65-F5344CB8AC3E}">
        <p14:creationId xmlns:p14="http://schemas.microsoft.com/office/powerpoint/2010/main" val="241931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FF783-C2B3-574B-B40F-AF79AF57EE8F}"/>
              </a:ext>
            </a:extLst>
          </p:cNvPr>
          <p:cNvSpPr>
            <a:spLocks noGrp="1"/>
          </p:cNvSpPr>
          <p:nvPr>
            <p:ph type="body" idx="1"/>
          </p:nvPr>
        </p:nvSpPr>
        <p:spPr>
          <a:xfrm>
            <a:off x="944217" y="1321904"/>
            <a:ext cx="48794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ED75D42-99EE-004D-B567-CD2C3ED5D854}"/>
              </a:ext>
            </a:extLst>
          </p:cNvPr>
          <p:cNvSpPr>
            <a:spLocks noGrp="1"/>
          </p:cNvSpPr>
          <p:nvPr>
            <p:ph sz="half" idx="2"/>
          </p:nvPr>
        </p:nvSpPr>
        <p:spPr>
          <a:xfrm>
            <a:off x="944217" y="2364477"/>
            <a:ext cx="4879492" cy="382518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5" name="Text Placeholder 4">
            <a:extLst>
              <a:ext uri="{FF2B5EF4-FFF2-40B4-BE49-F238E27FC236}">
                <a16:creationId xmlns:a16="http://schemas.microsoft.com/office/drawing/2014/main" id="{6AE2F44D-46B1-D643-83B8-7FF62241644D}"/>
              </a:ext>
            </a:extLst>
          </p:cNvPr>
          <p:cNvSpPr>
            <a:spLocks noGrp="1"/>
          </p:cNvSpPr>
          <p:nvPr>
            <p:ph type="body" sz="quarter" idx="3"/>
          </p:nvPr>
        </p:nvSpPr>
        <p:spPr>
          <a:xfrm>
            <a:off x="6172200" y="132190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5B848F-461B-7C4A-BA4D-3F7A35E55830}"/>
              </a:ext>
            </a:extLst>
          </p:cNvPr>
          <p:cNvSpPr>
            <a:spLocks noGrp="1"/>
          </p:cNvSpPr>
          <p:nvPr>
            <p:ph sz="quarter" idx="4"/>
          </p:nvPr>
        </p:nvSpPr>
        <p:spPr>
          <a:xfrm>
            <a:off x="6172200" y="2364477"/>
            <a:ext cx="5183188" cy="38251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9" name="Slide Number Placeholder 8">
            <a:extLst>
              <a:ext uri="{FF2B5EF4-FFF2-40B4-BE49-F238E27FC236}">
                <a16:creationId xmlns:a16="http://schemas.microsoft.com/office/drawing/2014/main" id="{6459C89C-80F8-5744-80C1-DACBC1F1F202}"/>
              </a:ext>
            </a:extLst>
          </p:cNvPr>
          <p:cNvSpPr>
            <a:spLocks noGrp="1"/>
          </p:cNvSpPr>
          <p:nvPr>
            <p:ph type="sldNum" sz="quarter" idx="12"/>
          </p:nvPr>
        </p:nvSpPr>
        <p:spPr>
          <a:xfrm>
            <a:off x="920403" y="6356350"/>
            <a:ext cx="2743200" cy="365125"/>
          </a:xfrm>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209462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88CD-BC0F-CA48-974A-3C8B6D4E82E0}"/>
              </a:ext>
            </a:extLst>
          </p:cNvPr>
          <p:cNvSpPr>
            <a:spLocks noGrp="1"/>
          </p:cNvSpPr>
          <p:nvPr>
            <p:ph type="title"/>
          </p:nvPr>
        </p:nvSpPr>
        <p:spPr/>
        <p:txBody>
          <a:bodyPr/>
          <a:lstStyle/>
          <a:p>
            <a:r>
              <a:rPr lang="en-GB"/>
              <a:t>Click to edit Master title style</a:t>
            </a:r>
            <a:endParaRPr lang="en-EE"/>
          </a:p>
        </p:txBody>
      </p:sp>
      <p:sp>
        <p:nvSpPr>
          <p:cNvPr id="5" name="Slide Number Placeholder 4">
            <a:extLst>
              <a:ext uri="{FF2B5EF4-FFF2-40B4-BE49-F238E27FC236}">
                <a16:creationId xmlns:a16="http://schemas.microsoft.com/office/drawing/2014/main" id="{7014E473-9264-4F4B-89A7-6F8E37273E4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106515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95F41-FE22-3445-8E91-D9785F0AEA0F}"/>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266787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4E36-1736-764D-BED6-218C955295B0}"/>
              </a:ext>
            </a:extLst>
          </p:cNvPr>
          <p:cNvSpPr>
            <a:spLocks noGrp="1"/>
          </p:cNvSpPr>
          <p:nvPr>
            <p:ph type="title"/>
          </p:nvPr>
        </p:nvSpPr>
        <p:spPr>
          <a:xfrm>
            <a:off x="944216" y="1309816"/>
            <a:ext cx="3827809" cy="999196"/>
          </a:xfrm>
        </p:spPr>
        <p:txBody>
          <a:bodyPr anchor="t"/>
          <a:lstStyle>
            <a:lvl1pPr>
              <a:defRPr sz="3200"/>
            </a:lvl1pPr>
          </a:lstStyle>
          <a:p>
            <a:r>
              <a:rPr lang="en-GB" dirty="0"/>
              <a:t>Click to edit Master title style</a:t>
            </a:r>
            <a:endParaRPr lang="en-EE" dirty="0"/>
          </a:p>
        </p:txBody>
      </p:sp>
      <p:sp>
        <p:nvSpPr>
          <p:cNvPr id="3" name="Content Placeholder 2">
            <a:extLst>
              <a:ext uri="{FF2B5EF4-FFF2-40B4-BE49-F238E27FC236}">
                <a16:creationId xmlns:a16="http://schemas.microsoft.com/office/drawing/2014/main" id="{8E67373B-4601-5B4F-A6BD-0C5134D236B5}"/>
              </a:ext>
            </a:extLst>
          </p:cNvPr>
          <p:cNvSpPr>
            <a:spLocks noGrp="1"/>
          </p:cNvSpPr>
          <p:nvPr>
            <p:ph idx="1"/>
          </p:nvPr>
        </p:nvSpPr>
        <p:spPr>
          <a:xfrm>
            <a:off x="5183188" y="1309815"/>
            <a:ext cx="6172200" cy="4905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282E1638-17D3-1445-84B3-11C5CCD1E9DC}"/>
              </a:ext>
            </a:extLst>
          </p:cNvPr>
          <p:cNvSpPr>
            <a:spLocks noGrp="1"/>
          </p:cNvSpPr>
          <p:nvPr>
            <p:ph type="body" sz="half" idx="2"/>
          </p:nvPr>
        </p:nvSpPr>
        <p:spPr>
          <a:xfrm>
            <a:off x="944216" y="2483707"/>
            <a:ext cx="3827809" cy="37317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A23AFB0C-DF0B-8B4F-9FCC-9A12B0B23586}"/>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425892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FE0896-6820-B941-8E5C-8BEAB1F7D294}"/>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7" name="Slide Number Placeholder 6">
            <a:extLst>
              <a:ext uri="{FF2B5EF4-FFF2-40B4-BE49-F238E27FC236}">
                <a16:creationId xmlns:a16="http://schemas.microsoft.com/office/drawing/2014/main" id="{316A99F6-193C-8146-AB18-6C8148C5AD33}"/>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6" name="Title 1">
            <a:extLst>
              <a:ext uri="{FF2B5EF4-FFF2-40B4-BE49-F238E27FC236}">
                <a16:creationId xmlns:a16="http://schemas.microsoft.com/office/drawing/2014/main" id="{DE32B20B-FDC9-8F4C-90CA-8B963575209C}"/>
              </a:ext>
            </a:extLst>
          </p:cNvPr>
          <p:cNvSpPr>
            <a:spLocks noGrp="1"/>
          </p:cNvSpPr>
          <p:nvPr>
            <p:ph type="title"/>
          </p:nvPr>
        </p:nvSpPr>
        <p:spPr>
          <a:xfrm>
            <a:off x="944216" y="1309816"/>
            <a:ext cx="3827809" cy="999196"/>
          </a:xfrm>
        </p:spPr>
        <p:txBody>
          <a:bodyPr anchor="t"/>
          <a:lstStyle>
            <a:lvl1pPr>
              <a:defRPr sz="3200"/>
            </a:lvl1pPr>
          </a:lstStyle>
          <a:p>
            <a:r>
              <a:rPr lang="en-GB" dirty="0"/>
              <a:t>Click to edit Master title style</a:t>
            </a:r>
            <a:endParaRPr lang="en-EE" dirty="0"/>
          </a:p>
        </p:txBody>
      </p:sp>
      <p:sp>
        <p:nvSpPr>
          <p:cNvPr id="8" name="Text Placeholder 3">
            <a:extLst>
              <a:ext uri="{FF2B5EF4-FFF2-40B4-BE49-F238E27FC236}">
                <a16:creationId xmlns:a16="http://schemas.microsoft.com/office/drawing/2014/main" id="{7F0BF246-9AEB-C54B-BDD4-781B86B347FB}"/>
              </a:ext>
            </a:extLst>
          </p:cNvPr>
          <p:cNvSpPr>
            <a:spLocks noGrp="1"/>
          </p:cNvSpPr>
          <p:nvPr>
            <p:ph type="body" sz="half" idx="2"/>
          </p:nvPr>
        </p:nvSpPr>
        <p:spPr>
          <a:xfrm>
            <a:off x="944216" y="2483707"/>
            <a:ext cx="3827809" cy="37317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7116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20938-2324-BF45-AB43-96B59F7B0A1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0D08F3C-6D18-2E40-A222-0FED6EE6A453}"/>
              </a:ext>
            </a:extLst>
          </p:cNvPr>
          <p:cNvSpPr txBox="1"/>
          <p:nvPr userDrawn="1"/>
        </p:nvSpPr>
        <p:spPr>
          <a:xfrm>
            <a:off x="4908274" y="5874026"/>
            <a:ext cx="2375452" cy="400110"/>
          </a:xfrm>
          <a:prstGeom prst="rect">
            <a:avLst/>
          </a:prstGeom>
          <a:noFill/>
        </p:spPr>
        <p:txBody>
          <a:bodyPr wrap="square" rtlCol="0">
            <a:spAutoFit/>
          </a:bodyPr>
          <a:lstStyle/>
          <a:p>
            <a:pPr algn="ctr"/>
            <a:r>
              <a:rPr lang="en-GB" sz="2000" dirty="0">
                <a:solidFill>
                  <a:schemeClr val="bg1"/>
                </a:solidFill>
              </a:rPr>
              <a:t>p</a:t>
            </a:r>
            <a:r>
              <a:rPr lang="en-EE" sz="2000" dirty="0">
                <a:solidFill>
                  <a:schemeClr val="bg1"/>
                </a:solidFill>
              </a:rPr>
              <a:t>ta.agri.ee</a:t>
            </a:r>
          </a:p>
        </p:txBody>
      </p:sp>
    </p:spTree>
    <p:extLst>
      <p:ext uri="{BB962C8B-B14F-4D97-AF65-F5344CB8AC3E}">
        <p14:creationId xmlns:p14="http://schemas.microsoft.com/office/powerpoint/2010/main" val="325810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3C67-BC6D-A34B-A8E7-BA9FAE8AA3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385183EC-F9DE-2D4C-A7E1-418754BA5C3F}"/>
              </a:ext>
            </a:extLst>
          </p:cNvPr>
          <p:cNvSpPr txBox="1"/>
          <p:nvPr userDrawn="1"/>
        </p:nvSpPr>
        <p:spPr>
          <a:xfrm>
            <a:off x="4908274" y="5874026"/>
            <a:ext cx="2375452" cy="400110"/>
          </a:xfrm>
          <a:prstGeom prst="rect">
            <a:avLst/>
          </a:prstGeom>
          <a:noFill/>
        </p:spPr>
        <p:txBody>
          <a:bodyPr wrap="square" rtlCol="0">
            <a:spAutoFit/>
          </a:bodyPr>
          <a:lstStyle/>
          <a:p>
            <a:pPr algn="ctr"/>
            <a:r>
              <a:rPr lang="en-GB" sz="2000" dirty="0">
                <a:solidFill>
                  <a:schemeClr val="bg1"/>
                </a:solidFill>
              </a:rPr>
              <a:t>p</a:t>
            </a:r>
            <a:r>
              <a:rPr lang="en-EE" sz="2000" dirty="0">
                <a:solidFill>
                  <a:schemeClr val="bg1"/>
                </a:solidFill>
              </a:rPr>
              <a:t>ta.agri.ee</a:t>
            </a:r>
          </a:p>
        </p:txBody>
      </p:sp>
    </p:spTree>
    <p:extLst>
      <p:ext uri="{BB962C8B-B14F-4D97-AF65-F5344CB8AC3E}">
        <p14:creationId xmlns:p14="http://schemas.microsoft.com/office/powerpoint/2010/main" val="266851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4B9E7A-B2E8-7245-B8E8-19D7481C35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96D3E76C-396E-8E48-97C1-5D26E1C393AC}"/>
              </a:ext>
            </a:extLst>
          </p:cNvPr>
          <p:cNvSpPr txBox="1"/>
          <p:nvPr userDrawn="1"/>
        </p:nvSpPr>
        <p:spPr>
          <a:xfrm>
            <a:off x="4908274" y="5874026"/>
            <a:ext cx="2375452" cy="400110"/>
          </a:xfrm>
          <a:prstGeom prst="rect">
            <a:avLst/>
          </a:prstGeom>
          <a:noFill/>
        </p:spPr>
        <p:txBody>
          <a:bodyPr wrap="square" rtlCol="0">
            <a:spAutoFit/>
          </a:bodyPr>
          <a:lstStyle/>
          <a:p>
            <a:pPr algn="ctr"/>
            <a:r>
              <a:rPr lang="en-GB" sz="2000" dirty="0">
                <a:solidFill>
                  <a:schemeClr val="bg1"/>
                </a:solidFill>
              </a:rPr>
              <a:t>p</a:t>
            </a:r>
            <a:r>
              <a:rPr lang="en-EE" sz="2000" dirty="0">
                <a:solidFill>
                  <a:schemeClr val="bg1"/>
                </a:solidFill>
              </a:rPr>
              <a:t>ta.agri.ee</a:t>
            </a:r>
          </a:p>
        </p:txBody>
      </p:sp>
    </p:spTree>
    <p:extLst>
      <p:ext uri="{BB962C8B-B14F-4D97-AF65-F5344CB8AC3E}">
        <p14:creationId xmlns:p14="http://schemas.microsoft.com/office/powerpoint/2010/main" val="333066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80D72-49B2-B14E-A73C-FBA690792A9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966379E-BDDF-FB43-B28E-BF24ECEED3FA}"/>
              </a:ext>
            </a:extLst>
          </p:cNvPr>
          <p:cNvSpPr txBox="1"/>
          <p:nvPr userDrawn="1"/>
        </p:nvSpPr>
        <p:spPr>
          <a:xfrm>
            <a:off x="4908274" y="5874026"/>
            <a:ext cx="2375452" cy="400110"/>
          </a:xfrm>
          <a:prstGeom prst="rect">
            <a:avLst/>
          </a:prstGeom>
          <a:noFill/>
        </p:spPr>
        <p:txBody>
          <a:bodyPr wrap="square" rtlCol="0">
            <a:spAutoFit/>
          </a:bodyPr>
          <a:lstStyle/>
          <a:p>
            <a:pPr algn="ctr"/>
            <a:r>
              <a:rPr lang="en-GB" sz="2000" dirty="0">
                <a:solidFill>
                  <a:schemeClr val="bg1"/>
                </a:solidFill>
              </a:rPr>
              <a:t>p</a:t>
            </a:r>
            <a:r>
              <a:rPr lang="en-EE" sz="2000" dirty="0">
                <a:solidFill>
                  <a:schemeClr val="bg1"/>
                </a:solidFill>
              </a:rPr>
              <a:t>ta.agri.ee</a:t>
            </a:r>
          </a:p>
        </p:txBody>
      </p:sp>
    </p:spTree>
    <p:extLst>
      <p:ext uri="{BB962C8B-B14F-4D97-AF65-F5344CB8AC3E}">
        <p14:creationId xmlns:p14="http://schemas.microsoft.com/office/powerpoint/2010/main" val="4122841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153C9-682B-E44C-8ACA-8DC21014FDC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24727AE-AD0F-A446-BC46-D0411EAEB3ED}"/>
              </a:ext>
            </a:extLst>
          </p:cNvPr>
          <p:cNvSpPr>
            <a:spLocks noGrp="1"/>
          </p:cNvSpPr>
          <p:nvPr>
            <p:ph type="ctrTitle"/>
          </p:nvPr>
        </p:nvSpPr>
        <p:spPr>
          <a:xfrm>
            <a:off x="715617" y="572707"/>
            <a:ext cx="6589644" cy="2584933"/>
          </a:xfrm>
        </p:spPr>
        <p:txBody>
          <a:bodyPr anchor="b"/>
          <a:lstStyle>
            <a:lvl1pPr algn="l">
              <a:defRPr sz="6000">
                <a:solidFill>
                  <a:schemeClr val="bg1"/>
                </a:solidFill>
              </a:defRPr>
            </a:lvl1pPr>
          </a:lstStyle>
          <a:p>
            <a:r>
              <a:rPr lang="en-GB" dirty="0"/>
              <a:t>Click to edit Master title style</a:t>
            </a:r>
            <a:endParaRPr lang="en-EE" dirty="0"/>
          </a:p>
        </p:txBody>
      </p:sp>
      <p:sp>
        <p:nvSpPr>
          <p:cNvPr id="5" name="Subtitle 2">
            <a:extLst>
              <a:ext uri="{FF2B5EF4-FFF2-40B4-BE49-F238E27FC236}">
                <a16:creationId xmlns:a16="http://schemas.microsoft.com/office/drawing/2014/main" id="{8E13F7AF-981A-B647-B94A-3CFDEE66DC3F}"/>
              </a:ext>
            </a:extLst>
          </p:cNvPr>
          <p:cNvSpPr>
            <a:spLocks noGrp="1"/>
          </p:cNvSpPr>
          <p:nvPr>
            <p:ph type="subTitle" idx="1"/>
          </p:nvPr>
        </p:nvSpPr>
        <p:spPr>
          <a:xfrm>
            <a:off x="715617" y="3468756"/>
            <a:ext cx="6589644" cy="133184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6" name="Date Placeholder 1">
            <a:extLst>
              <a:ext uri="{FF2B5EF4-FFF2-40B4-BE49-F238E27FC236}">
                <a16:creationId xmlns:a16="http://schemas.microsoft.com/office/drawing/2014/main" id="{138C5709-DC1B-C641-8570-1B68A3D46F31}"/>
              </a:ext>
            </a:extLst>
          </p:cNvPr>
          <p:cNvSpPr>
            <a:spLocks noGrp="1"/>
          </p:cNvSpPr>
          <p:nvPr>
            <p:ph type="dt" sz="half" idx="10"/>
          </p:nvPr>
        </p:nvSpPr>
        <p:spPr>
          <a:xfrm>
            <a:off x="687744" y="6132547"/>
            <a:ext cx="2893656" cy="365125"/>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stStyle>
          <a:p>
            <a:fld id="{A6038916-7E30-A442-94D1-7185435C2549}" type="datetimeFigureOut">
              <a:rPr lang="en-EE" smtClean="0"/>
              <a:pPr/>
              <a:t>05/25/2023</a:t>
            </a:fld>
            <a:endParaRPr lang="en-EE" dirty="0"/>
          </a:p>
        </p:txBody>
      </p:sp>
    </p:spTree>
    <p:extLst>
      <p:ext uri="{BB962C8B-B14F-4D97-AF65-F5344CB8AC3E}">
        <p14:creationId xmlns:p14="http://schemas.microsoft.com/office/powerpoint/2010/main" val="16028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BF38C-A7BF-EA45-BFE6-9826B43432CE}"/>
              </a:ext>
            </a:extLst>
          </p:cNvPr>
          <p:cNvPicPr>
            <a:picLocks noChangeAspect="1"/>
          </p:cNvPicPr>
          <p:nvPr userDrawn="1"/>
        </p:nvPicPr>
        <p:blipFill>
          <a:blip r:embed="rId2"/>
          <a:stretch>
            <a:fillRect/>
          </a:stretch>
        </p:blipFill>
        <p:spPr>
          <a:xfrm>
            <a:off x="0" y="1416050"/>
            <a:ext cx="12192000" cy="5441950"/>
          </a:xfrm>
          <a:prstGeom prst="rect">
            <a:avLst/>
          </a:prstGeom>
        </p:spPr>
      </p:pic>
      <p:sp>
        <p:nvSpPr>
          <p:cNvPr id="2" name="Title 1">
            <a:extLst>
              <a:ext uri="{FF2B5EF4-FFF2-40B4-BE49-F238E27FC236}">
                <a16:creationId xmlns:a16="http://schemas.microsoft.com/office/drawing/2014/main" id="{3567DAD3-F06D-4D43-B229-041F7DB161B9}"/>
              </a:ext>
            </a:extLst>
          </p:cNvPr>
          <p:cNvSpPr>
            <a:spLocks noGrp="1"/>
          </p:cNvSpPr>
          <p:nvPr>
            <p:ph type="ctrTitle"/>
          </p:nvPr>
        </p:nvSpPr>
        <p:spPr>
          <a:xfrm>
            <a:off x="715617" y="1837979"/>
            <a:ext cx="6589644" cy="2584933"/>
          </a:xfrm>
        </p:spPr>
        <p:txBody>
          <a:bodyPr anchor="b"/>
          <a:lstStyle>
            <a:lvl1pPr algn="l">
              <a:defRPr sz="6000">
                <a:solidFill>
                  <a:schemeClr val="bg1"/>
                </a:solidFill>
              </a:defRPr>
            </a:lvl1pPr>
          </a:lstStyle>
          <a:p>
            <a:r>
              <a:rPr lang="en-GB" dirty="0"/>
              <a:t>Click to edit Master title style</a:t>
            </a:r>
            <a:endParaRPr lang="en-EE" dirty="0"/>
          </a:p>
        </p:txBody>
      </p:sp>
      <p:sp>
        <p:nvSpPr>
          <p:cNvPr id="3" name="Subtitle 2">
            <a:extLst>
              <a:ext uri="{FF2B5EF4-FFF2-40B4-BE49-F238E27FC236}">
                <a16:creationId xmlns:a16="http://schemas.microsoft.com/office/drawing/2014/main" id="{EC9AD6F9-7DA5-A142-912D-18DF9046EF22}"/>
              </a:ext>
            </a:extLst>
          </p:cNvPr>
          <p:cNvSpPr>
            <a:spLocks noGrp="1"/>
          </p:cNvSpPr>
          <p:nvPr>
            <p:ph type="subTitle" idx="1"/>
          </p:nvPr>
        </p:nvSpPr>
        <p:spPr>
          <a:xfrm>
            <a:off x="715617" y="4641573"/>
            <a:ext cx="6589644" cy="133184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
        <p:nvSpPr>
          <p:cNvPr id="10" name="Date Placeholder 1">
            <a:extLst>
              <a:ext uri="{FF2B5EF4-FFF2-40B4-BE49-F238E27FC236}">
                <a16:creationId xmlns:a16="http://schemas.microsoft.com/office/drawing/2014/main" id="{6F6D4A8D-C587-D343-9C7A-B0E64C1C7FE9}"/>
              </a:ext>
            </a:extLst>
          </p:cNvPr>
          <p:cNvSpPr>
            <a:spLocks noGrp="1"/>
          </p:cNvSpPr>
          <p:nvPr>
            <p:ph type="dt" sz="half" idx="10"/>
          </p:nvPr>
        </p:nvSpPr>
        <p:spPr>
          <a:xfrm>
            <a:off x="687744" y="6356350"/>
            <a:ext cx="2893656" cy="365125"/>
          </a:xfrm>
          <a:prstGeom prst="rect">
            <a:avLst/>
          </a:prstGeom>
        </p:spPr>
        <p:txBody>
          <a:bodyPr/>
          <a:lstStyle>
            <a:lvl1pPr>
              <a:defRPr sz="1600">
                <a:solidFill>
                  <a:schemeClr val="bg1"/>
                </a:solidFill>
                <a:latin typeface="Arial" panose="020B0604020202020204" pitchFamily="34" charset="0"/>
                <a:cs typeface="Arial" panose="020B0604020202020204" pitchFamily="34" charset="0"/>
              </a:defRPr>
            </a:lvl1pPr>
          </a:lstStyle>
          <a:p>
            <a:fld id="{A6038916-7E30-A442-94D1-7185435C2549}" type="datetimeFigureOut">
              <a:rPr lang="en-EE" smtClean="0"/>
              <a:pPr/>
              <a:t>05/25/2023</a:t>
            </a:fld>
            <a:endParaRPr lang="en-EE"/>
          </a:p>
        </p:txBody>
      </p:sp>
    </p:spTree>
    <p:extLst>
      <p:ext uri="{BB962C8B-B14F-4D97-AF65-F5344CB8AC3E}">
        <p14:creationId xmlns:p14="http://schemas.microsoft.com/office/powerpoint/2010/main" val="104700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650CA-6CCD-264E-81EB-DCCD979A0C0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CF381F81-A173-4F49-93F8-83A523C50A30}"/>
              </a:ext>
            </a:extLst>
          </p:cNvPr>
          <p:cNvPicPr>
            <a:picLocks noChangeAspect="1"/>
          </p:cNvPicPr>
          <p:nvPr userDrawn="1"/>
        </p:nvPicPr>
        <p:blipFill>
          <a:blip r:embed="rId3"/>
          <a:stretch>
            <a:fillRect/>
          </a:stretch>
        </p:blipFill>
        <p:spPr>
          <a:xfrm>
            <a:off x="0" y="0"/>
            <a:ext cx="12192000" cy="1428750"/>
          </a:xfrm>
          <a:prstGeom prst="rect">
            <a:avLst/>
          </a:prstGeom>
        </p:spPr>
      </p:pic>
      <p:sp>
        <p:nvSpPr>
          <p:cNvPr id="13" name="Subtitle 2">
            <a:extLst>
              <a:ext uri="{FF2B5EF4-FFF2-40B4-BE49-F238E27FC236}">
                <a16:creationId xmlns:a16="http://schemas.microsoft.com/office/drawing/2014/main" id="{956E2E84-2633-8E45-BA51-DEE0D4F6445B}"/>
              </a:ext>
            </a:extLst>
          </p:cNvPr>
          <p:cNvSpPr>
            <a:spLocks noGrp="1"/>
          </p:cNvSpPr>
          <p:nvPr>
            <p:ph type="subTitle" idx="1"/>
          </p:nvPr>
        </p:nvSpPr>
        <p:spPr>
          <a:xfrm>
            <a:off x="715617" y="3429000"/>
            <a:ext cx="8120270" cy="2445027"/>
          </a:xfrm>
        </p:spPr>
        <p:txBody>
          <a:bodyPr anchor="b">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Tree>
    <p:extLst>
      <p:ext uri="{BB962C8B-B14F-4D97-AF65-F5344CB8AC3E}">
        <p14:creationId xmlns:p14="http://schemas.microsoft.com/office/powerpoint/2010/main" val="92767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0CAF1-50C6-5C47-913A-231BA2F903C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36E117D-5A31-C642-8FF8-520BB9AE525A}"/>
              </a:ext>
            </a:extLst>
          </p:cNvPr>
          <p:cNvPicPr>
            <a:picLocks noChangeAspect="1"/>
          </p:cNvPicPr>
          <p:nvPr userDrawn="1"/>
        </p:nvPicPr>
        <p:blipFill>
          <a:blip r:embed="rId3"/>
          <a:stretch>
            <a:fillRect/>
          </a:stretch>
        </p:blipFill>
        <p:spPr>
          <a:xfrm>
            <a:off x="0" y="0"/>
            <a:ext cx="12192000" cy="1428750"/>
          </a:xfrm>
          <a:prstGeom prst="rect">
            <a:avLst/>
          </a:prstGeom>
        </p:spPr>
      </p:pic>
      <p:sp>
        <p:nvSpPr>
          <p:cNvPr id="10" name="Subtitle 2">
            <a:extLst>
              <a:ext uri="{FF2B5EF4-FFF2-40B4-BE49-F238E27FC236}">
                <a16:creationId xmlns:a16="http://schemas.microsoft.com/office/drawing/2014/main" id="{81C00758-CEA0-A845-A2C5-64A8D926A6E5}"/>
              </a:ext>
            </a:extLst>
          </p:cNvPr>
          <p:cNvSpPr>
            <a:spLocks noGrp="1"/>
          </p:cNvSpPr>
          <p:nvPr>
            <p:ph type="subTitle" idx="1"/>
          </p:nvPr>
        </p:nvSpPr>
        <p:spPr>
          <a:xfrm>
            <a:off x="715617" y="3429000"/>
            <a:ext cx="8120270" cy="2445027"/>
          </a:xfrm>
        </p:spPr>
        <p:txBody>
          <a:bodyPr anchor="b">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Tree>
    <p:extLst>
      <p:ext uri="{BB962C8B-B14F-4D97-AF65-F5344CB8AC3E}">
        <p14:creationId xmlns:p14="http://schemas.microsoft.com/office/powerpoint/2010/main" val="7607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4B73-0888-6549-9628-01ECB8DF19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A2AFD79-4A06-D34C-98D4-480D0AB55558}"/>
              </a:ext>
            </a:extLst>
          </p:cNvPr>
          <p:cNvPicPr>
            <a:picLocks noChangeAspect="1"/>
          </p:cNvPicPr>
          <p:nvPr userDrawn="1"/>
        </p:nvPicPr>
        <p:blipFill>
          <a:blip r:embed="rId3"/>
          <a:stretch>
            <a:fillRect/>
          </a:stretch>
        </p:blipFill>
        <p:spPr>
          <a:xfrm>
            <a:off x="0" y="0"/>
            <a:ext cx="12192000" cy="1428750"/>
          </a:xfrm>
          <a:prstGeom prst="rect">
            <a:avLst/>
          </a:prstGeom>
        </p:spPr>
      </p:pic>
      <p:sp>
        <p:nvSpPr>
          <p:cNvPr id="10" name="Subtitle 2">
            <a:extLst>
              <a:ext uri="{FF2B5EF4-FFF2-40B4-BE49-F238E27FC236}">
                <a16:creationId xmlns:a16="http://schemas.microsoft.com/office/drawing/2014/main" id="{F38B55A9-BC2B-B34F-85A0-E3B0AA21778D}"/>
              </a:ext>
            </a:extLst>
          </p:cNvPr>
          <p:cNvSpPr>
            <a:spLocks noGrp="1"/>
          </p:cNvSpPr>
          <p:nvPr>
            <p:ph type="subTitle" idx="1"/>
          </p:nvPr>
        </p:nvSpPr>
        <p:spPr>
          <a:xfrm>
            <a:off x="715617" y="3429000"/>
            <a:ext cx="8120270" cy="2445027"/>
          </a:xfrm>
        </p:spPr>
        <p:txBody>
          <a:bodyPr anchor="b">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Tree>
    <p:extLst>
      <p:ext uri="{BB962C8B-B14F-4D97-AF65-F5344CB8AC3E}">
        <p14:creationId xmlns:p14="http://schemas.microsoft.com/office/powerpoint/2010/main" val="83502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8D3CD9-5A0E-5F4F-B2D0-539F2F7C0BE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65CA5B8-5330-C547-BBAA-8F2BB31C6D70}"/>
              </a:ext>
            </a:extLst>
          </p:cNvPr>
          <p:cNvPicPr>
            <a:picLocks noChangeAspect="1"/>
          </p:cNvPicPr>
          <p:nvPr userDrawn="1"/>
        </p:nvPicPr>
        <p:blipFill>
          <a:blip r:embed="rId3"/>
          <a:stretch>
            <a:fillRect/>
          </a:stretch>
        </p:blipFill>
        <p:spPr>
          <a:xfrm>
            <a:off x="0" y="0"/>
            <a:ext cx="12192000" cy="1428750"/>
          </a:xfrm>
          <a:prstGeom prst="rect">
            <a:avLst/>
          </a:prstGeom>
        </p:spPr>
      </p:pic>
      <p:sp>
        <p:nvSpPr>
          <p:cNvPr id="10" name="Subtitle 2">
            <a:extLst>
              <a:ext uri="{FF2B5EF4-FFF2-40B4-BE49-F238E27FC236}">
                <a16:creationId xmlns:a16="http://schemas.microsoft.com/office/drawing/2014/main" id="{066557A1-62E0-AD4C-AB89-C92F67700870}"/>
              </a:ext>
            </a:extLst>
          </p:cNvPr>
          <p:cNvSpPr>
            <a:spLocks noGrp="1"/>
          </p:cNvSpPr>
          <p:nvPr>
            <p:ph type="subTitle" idx="1"/>
          </p:nvPr>
        </p:nvSpPr>
        <p:spPr>
          <a:xfrm>
            <a:off x="715617" y="3429000"/>
            <a:ext cx="8120270" cy="2445027"/>
          </a:xfrm>
        </p:spPr>
        <p:txBody>
          <a:bodyPr anchor="b">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EE" dirty="0"/>
          </a:p>
        </p:txBody>
      </p:sp>
    </p:spTree>
    <p:extLst>
      <p:ext uri="{BB962C8B-B14F-4D97-AF65-F5344CB8AC3E}">
        <p14:creationId xmlns:p14="http://schemas.microsoft.com/office/powerpoint/2010/main" val="80084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431F6DC-3CBB-7A4D-BB00-9537F7362899}"/>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dirty="0"/>
          </a:p>
        </p:txBody>
      </p:sp>
    </p:spTree>
    <p:extLst>
      <p:ext uri="{BB962C8B-B14F-4D97-AF65-F5344CB8AC3E}">
        <p14:creationId xmlns:p14="http://schemas.microsoft.com/office/powerpoint/2010/main" val="229029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77B6A-8321-AD4D-8033-F33E6068F89E}"/>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1272D47F-8A8D-5C4D-B142-27C978C86D52}"/>
              </a:ext>
            </a:extLst>
          </p:cNvPr>
          <p:cNvSpPr>
            <a:spLocks noGrp="1"/>
          </p:cNvSpPr>
          <p:nvPr>
            <p:ph type="sldNum" sz="quarter" idx="12"/>
          </p:nvPr>
        </p:nvSpPr>
        <p:spPr/>
        <p:txBody>
          <a:bodyPr/>
          <a:lstStyle/>
          <a:p>
            <a:fld id="{D937CC05-4C20-0C41-A0A4-E9CF17BA5590}" type="slidenum">
              <a:rPr lang="en-EE" smtClean="0"/>
              <a:t>‹#›</a:t>
            </a:fld>
            <a:endParaRPr lang="en-EE"/>
          </a:p>
        </p:txBody>
      </p:sp>
      <p:sp>
        <p:nvSpPr>
          <p:cNvPr id="5" name="Title 1">
            <a:extLst>
              <a:ext uri="{FF2B5EF4-FFF2-40B4-BE49-F238E27FC236}">
                <a16:creationId xmlns:a16="http://schemas.microsoft.com/office/drawing/2014/main" id="{8B59E4C9-C11E-B845-8CB9-E03C52DF7090}"/>
              </a:ext>
            </a:extLst>
          </p:cNvPr>
          <p:cNvSpPr>
            <a:spLocks noGrp="1"/>
          </p:cNvSpPr>
          <p:nvPr>
            <p:ph type="title"/>
          </p:nvPr>
        </p:nvSpPr>
        <p:spPr>
          <a:xfrm>
            <a:off x="944216" y="1262269"/>
            <a:ext cx="10409584" cy="854765"/>
          </a:xfrm>
        </p:spPr>
        <p:txBody>
          <a:bodyPr/>
          <a:lstStyle/>
          <a:p>
            <a:r>
              <a:rPr lang="en-GB"/>
              <a:t>Click to edit Master title style</a:t>
            </a:r>
            <a:endParaRPr lang="en-EE"/>
          </a:p>
        </p:txBody>
      </p:sp>
    </p:spTree>
    <p:extLst>
      <p:ext uri="{BB962C8B-B14F-4D97-AF65-F5344CB8AC3E}">
        <p14:creationId xmlns:p14="http://schemas.microsoft.com/office/powerpoint/2010/main" val="176168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356-774B-524A-B6B2-DD6096A5310F}"/>
              </a:ext>
            </a:extLst>
          </p:cNvPr>
          <p:cNvSpPr>
            <a:spLocks noGrp="1"/>
          </p:cNvSpPr>
          <p:nvPr>
            <p:ph type="title"/>
          </p:nvPr>
        </p:nvSpPr>
        <p:spPr>
          <a:xfrm>
            <a:off x="944216" y="1262269"/>
            <a:ext cx="10409584" cy="854765"/>
          </a:xfrm>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2CE0C74-9876-9E4D-BACE-A96BF80E0738}"/>
              </a:ext>
            </a:extLst>
          </p:cNvPr>
          <p:cNvSpPr>
            <a:spLocks noGrp="1"/>
          </p:cNvSpPr>
          <p:nvPr>
            <p:ph sz="half" idx="1"/>
          </p:nvPr>
        </p:nvSpPr>
        <p:spPr>
          <a:xfrm>
            <a:off x="944216" y="2364478"/>
            <a:ext cx="4903306" cy="381248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4" name="Content Placeholder 3">
            <a:extLst>
              <a:ext uri="{FF2B5EF4-FFF2-40B4-BE49-F238E27FC236}">
                <a16:creationId xmlns:a16="http://schemas.microsoft.com/office/drawing/2014/main" id="{3D7E8704-9591-244D-B2C3-9EC2E882678D}"/>
              </a:ext>
            </a:extLst>
          </p:cNvPr>
          <p:cNvSpPr>
            <a:spLocks noGrp="1"/>
          </p:cNvSpPr>
          <p:nvPr>
            <p:ph sz="half" idx="2"/>
          </p:nvPr>
        </p:nvSpPr>
        <p:spPr>
          <a:xfrm>
            <a:off x="6172200" y="2364478"/>
            <a:ext cx="5181600" cy="38124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Slide Number Placeholder 6">
            <a:extLst>
              <a:ext uri="{FF2B5EF4-FFF2-40B4-BE49-F238E27FC236}">
                <a16:creationId xmlns:a16="http://schemas.microsoft.com/office/drawing/2014/main" id="{64430801-5809-284D-8876-8B6C8993122B}"/>
              </a:ext>
            </a:extLst>
          </p:cNvPr>
          <p:cNvSpPr>
            <a:spLocks noGrp="1"/>
          </p:cNvSpPr>
          <p:nvPr>
            <p:ph type="sldNum" sz="quarter" idx="12"/>
          </p:nvPr>
        </p:nvSpPr>
        <p:spPr/>
        <p:txBody>
          <a:bodyPr/>
          <a:lstStyle/>
          <a:p>
            <a:fld id="{D937CC05-4C20-0C41-A0A4-E9CF17BA5590}" type="slidenum">
              <a:rPr lang="en-EE" smtClean="0"/>
              <a:t>‹#›</a:t>
            </a:fld>
            <a:endParaRPr lang="en-EE"/>
          </a:p>
        </p:txBody>
      </p:sp>
    </p:spTree>
    <p:extLst>
      <p:ext uri="{BB962C8B-B14F-4D97-AF65-F5344CB8AC3E}">
        <p14:creationId xmlns:p14="http://schemas.microsoft.com/office/powerpoint/2010/main" val="39366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E4A18-E941-614B-8942-A8A9DC15688E}"/>
              </a:ext>
            </a:extLst>
          </p:cNvPr>
          <p:cNvSpPr>
            <a:spLocks noGrp="1"/>
          </p:cNvSpPr>
          <p:nvPr>
            <p:ph type="title"/>
          </p:nvPr>
        </p:nvSpPr>
        <p:spPr>
          <a:xfrm>
            <a:off x="944216" y="1321904"/>
            <a:ext cx="10409583" cy="854765"/>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C65E4730-4B10-B546-B79E-4087E7E4EA63}"/>
              </a:ext>
            </a:extLst>
          </p:cNvPr>
          <p:cNvSpPr>
            <a:spLocks noGrp="1"/>
          </p:cNvSpPr>
          <p:nvPr>
            <p:ph type="body" idx="1"/>
          </p:nvPr>
        </p:nvSpPr>
        <p:spPr>
          <a:xfrm>
            <a:off x="944216" y="2355574"/>
            <a:ext cx="10409583" cy="382138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6" name="Slide Number Placeholder 5">
            <a:extLst>
              <a:ext uri="{FF2B5EF4-FFF2-40B4-BE49-F238E27FC236}">
                <a16:creationId xmlns:a16="http://schemas.microsoft.com/office/drawing/2014/main" id="{8C655A5D-248E-E04E-AAF4-86A092764A17}"/>
              </a:ext>
            </a:extLst>
          </p:cNvPr>
          <p:cNvSpPr>
            <a:spLocks noGrp="1"/>
          </p:cNvSpPr>
          <p:nvPr>
            <p:ph type="sldNum" sz="quarter" idx="4"/>
          </p:nvPr>
        </p:nvSpPr>
        <p:spPr>
          <a:xfrm>
            <a:off x="944216" y="6356350"/>
            <a:ext cx="246490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937CC05-4C20-0C41-A0A4-E9CF17BA5590}" type="slidenum">
              <a:rPr lang="en-EE" smtClean="0"/>
              <a:pPr/>
              <a:t>‹#›</a:t>
            </a:fld>
            <a:endParaRPr lang="en-EE"/>
          </a:p>
        </p:txBody>
      </p:sp>
      <p:pic>
        <p:nvPicPr>
          <p:cNvPr id="7" name="Picture 6">
            <a:extLst>
              <a:ext uri="{FF2B5EF4-FFF2-40B4-BE49-F238E27FC236}">
                <a16:creationId xmlns:a16="http://schemas.microsoft.com/office/drawing/2014/main" id="{8A0CA9FD-E400-EB44-8866-8CB5CF6168CD}"/>
              </a:ext>
            </a:extLst>
          </p:cNvPr>
          <p:cNvPicPr>
            <a:picLocks noChangeAspect="1"/>
          </p:cNvPicPr>
          <p:nvPr userDrawn="1"/>
        </p:nvPicPr>
        <p:blipFill>
          <a:blip r:embed="rId21"/>
          <a:stretch>
            <a:fillRect/>
          </a:stretch>
        </p:blipFill>
        <p:spPr>
          <a:xfrm>
            <a:off x="0" y="0"/>
            <a:ext cx="12192000" cy="1428750"/>
          </a:xfrm>
          <a:prstGeom prst="rect">
            <a:avLst/>
          </a:prstGeom>
        </p:spPr>
      </p:pic>
    </p:spTree>
    <p:extLst>
      <p:ext uri="{BB962C8B-B14F-4D97-AF65-F5344CB8AC3E}">
        <p14:creationId xmlns:p14="http://schemas.microsoft.com/office/powerpoint/2010/main" val="346510695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4" r:id="rId4"/>
    <p:sldLayoutId id="2147483665" r:id="rId5"/>
    <p:sldLayoutId id="2147483666" r:id="rId6"/>
    <p:sldLayoutId id="2147483670" r:id="rId7"/>
    <p:sldLayoutId id="2147483650" r:id="rId8"/>
    <p:sldLayoutId id="2147483652" r:id="rId9"/>
    <p:sldLayoutId id="2147483653" r:id="rId10"/>
    <p:sldLayoutId id="2147483654" r:id="rId11"/>
    <p:sldLayoutId id="2147483655" r:id="rId12"/>
    <p:sldLayoutId id="2147483656" r:id="rId13"/>
    <p:sldLayoutId id="2147483657" r:id="rId14"/>
    <p:sldLayoutId id="2147483667" r:id="rId15"/>
    <p:sldLayoutId id="2147483662" r:id="rId16"/>
    <p:sldLayoutId id="2147483663" r:id="rId17"/>
    <p:sldLayoutId id="2147483671" r:id="rId18"/>
    <p:sldLayoutId id="2147483668" r:id="rId19"/>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rgbClr val="00946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00946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00946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00946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00946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pta.agri.ee/toit"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rYTpT22tmH0" TargetMode="External"/><Relationship Id="rId13" Type="http://schemas.openxmlformats.org/officeDocument/2006/relationships/hyperlink" Target="https://www.youtube.com/watch?v=al1C6l1NcIo" TargetMode="External"/><Relationship Id="rId3" Type="http://schemas.openxmlformats.org/officeDocument/2006/relationships/hyperlink" Target="https://www.youtube.com/watch?v=PYxg3IVc4K8&amp;t=7s" TargetMode="External"/><Relationship Id="rId7" Type="http://schemas.openxmlformats.org/officeDocument/2006/relationships/hyperlink" Target="https://www.youtube.com/watch?v=9lsv_Twyo1Q" TargetMode="External"/><Relationship Id="rId12" Type="http://schemas.openxmlformats.org/officeDocument/2006/relationships/hyperlink" Target="https://www.youtube.com/watch?v=27fujRThWNI&amp;t=3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www.youtube.com/watch?v=haCJMLa_Vts" TargetMode="External"/><Relationship Id="rId11" Type="http://schemas.openxmlformats.org/officeDocument/2006/relationships/hyperlink" Target="https://www.youtube.com/watch?v=pItFXaBtXjY&amp;t=1s" TargetMode="External"/><Relationship Id="rId5" Type="http://schemas.openxmlformats.org/officeDocument/2006/relationships/hyperlink" Target="https://www.youtube.com/watch?v=3O16dfZCsQ0" TargetMode="External"/><Relationship Id="rId10" Type="http://schemas.openxmlformats.org/officeDocument/2006/relationships/hyperlink" Target="https://www.youtube.com/watch?v=DC4JzyYA6k0&amp;t=17s" TargetMode="External"/><Relationship Id="rId4" Type="http://schemas.openxmlformats.org/officeDocument/2006/relationships/hyperlink" Target="https://www.youtube.com/watch?v=sNa-HriGeic" TargetMode="External"/><Relationship Id="rId9" Type="http://schemas.openxmlformats.org/officeDocument/2006/relationships/hyperlink" Target="https://www.youtube.com/watch?v=Q6JGwBDJMh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oiduteave.ee/" TargetMode="External"/><Relationship Id="rId2" Type="http://schemas.openxmlformats.org/officeDocument/2006/relationships/hyperlink" Target="https://pta.agri.e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pta.agri.e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pta.agri.ee/media/4375/download"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8032-28CF-B648-9704-E2195DB95B93}"/>
              </a:ext>
            </a:extLst>
          </p:cNvPr>
          <p:cNvSpPr>
            <a:spLocks noGrp="1"/>
          </p:cNvSpPr>
          <p:nvPr>
            <p:ph type="ctrTitle"/>
          </p:nvPr>
        </p:nvSpPr>
        <p:spPr/>
        <p:txBody>
          <a:bodyPr>
            <a:normAutofit/>
          </a:bodyPr>
          <a:lstStyle/>
          <a:p>
            <a:r>
              <a:rPr lang="fi-FI" dirty="0" err="1"/>
              <a:t>Nõuded</a:t>
            </a:r>
            <a:r>
              <a:rPr lang="fi-FI" dirty="0"/>
              <a:t> </a:t>
            </a:r>
            <a:r>
              <a:rPr lang="fi-FI" dirty="0" err="1"/>
              <a:t>kodus</a:t>
            </a:r>
            <a:r>
              <a:rPr lang="fi-FI" dirty="0"/>
              <a:t> </a:t>
            </a:r>
            <a:r>
              <a:rPr lang="fi-FI" dirty="0" err="1"/>
              <a:t>toidu</a:t>
            </a:r>
            <a:r>
              <a:rPr lang="fi-FI" dirty="0"/>
              <a:t> </a:t>
            </a:r>
            <a:r>
              <a:rPr lang="fi-FI" dirty="0" err="1"/>
              <a:t>käitlejatele</a:t>
            </a:r>
            <a:r>
              <a:rPr lang="fi-FI" dirty="0"/>
              <a:t> </a:t>
            </a:r>
            <a:endParaRPr lang="et-EE" dirty="0"/>
          </a:p>
        </p:txBody>
      </p:sp>
      <p:sp>
        <p:nvSpPr>
          <p:cNvPr id="3" name="Subtitle 2">
            <a:extLst>
              <a:ext uri="{FF2B5EF4-FFF2-40B4-BE49-F238E27FC236}">
                <a16:creationId xmlns:a16="http://schemas.microsoft.com/office/drawing/2014/main" id="{1701A668-5FF8-624B-89E7-EEAE874A0A4B}"/>
              </a:ext>
            </a:extLst>
          </p:cNvPr>
          <p:cNvSpPr>
            <a:spLocks noGrp="1"/>
          </p:cNvSpPr>
          <p:nvPr>
            <p:ph type="subTitle" idx="1"/>
          </p:nvPr>
        </p:nvSpPr>
        <p:spPr/>
        <p:txBody>
          <a:bodyPr>
            <a:normAutofit/>
          </a:bodyPr>
          <a:lstStyle/>
          <a:p>
            <a:pPr lvl="0"/>
            <a:r>
              <a:rPr lang="et-EE" dirty="0">
                <a:latin typeface="Roboto Condensed" pitchFamily="18"/>
              </a:rPr>
              <a:t>Põllumajandus- ja Toiduamet</a:t>
            </a:r>
            <a:endParaRPr lang="en-US" dirty="0">
              <a:solidFill>
                <a:schemeClr val="tx1">
                  <a:lumMod val="85000"/>
                  <a:lumOff val="15000"/>
                </a:schemeClr>
              </a:solidFill>
              <a:latin typeface="Roboto Condensed" pitchFamily="18"/>
            </a:endParaRPr>
          </a:p>
          <a:p>
            <a:r>
              <a:rPr lang="et-EE" dirty="0"/>
              <a:t>25.05.2023</a:t>
            </a:r>
            <a:endParaRPr lang="en-EE" dirty="0"/>
          </a:p>
        </p:txBody>
      </p:sp>
    </p:spTree>
    <p:extLst>
      <p:ext uri="{BB962C8B-B14F-4D97-AF65-F5344CB8AC3E}">
        <p14:creationId xmlns:p14="http://schemas.microsoft.com/office/powerpoint/2010/main" val="77868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a:t>Toidu </a:t>
            </a:r>
            <a:r>
              <a:rPr lang="et-EE" dirty="0" err="1"/>
              <a:t>jälgitavus</a:t>
            </a:r>
            <a:r>
              <a:rPr lang="et-EE" dirty="0"/>
              <a:t> peab olema tagatud</a:t>
            </a:r>
          </a:p>
          <a:p>
            <a:r>
              <a:rPr lang="et-EE" dirty="0"/>
              <a:t>Toidu säilitamine peab toimuma ettenähtud temperatuuridel</a:t>
            </a:r>
          </a:p>
          <a:p>
            <a:r>
              <a:rPr lang="et-EE" dirty="0" err="1"/>
              <a:t>Toidukäitlejad</a:t>
            </a:r>
            <a:r>
              <a:rPr lang="et-EE" dirty="0"/>
              <a:t>, kes valmistavad valmistoitu, mis võib olla rahvatervisele ohtlik </a:t>
            </a:r>
            <a:r>
              <a:rPr lang="et-EE" dirty="0" err="1"/>
              <a:t>Listeria</a:t>
            </a:r>
            <a:r>
              <a:rPr lang="et-EE" dirty="0"/>
              <a:t> </a:t>
            </a:r>
            <a:r>
              <a:rPr lang="et-EE" dirty="0" err="1"/>
              <a:t>monocytogenes’e</a:t>
            </a:r>
            <a:r>
              <a:rPr lang="et-EE" dirty="0"/>
              <a:t> bakterite tõttu, võtavad proovivõtukava osana töötlemisaladelt ja seadmetelt proove </a:t>
            </a:r>
            <a:r>
              <a:rPr lang="et-EE" dirty="0" err="1"/>
              <a:t>Listeria</a:t>
            </a:r>
            <a:r>
              <a:rPr lang="et-EE" dirty="0"/>
              <a:t> </a:t>
            </a:r>
            <a:r>
              <a:rPr lang="et-EE" dirty="0" err="1"/>
              <a:t>monocytogenes’e</a:t>
            </a:r>
            <a:r>
              <a:rPr lang="et-EE" dirty="0"/>
              <a:t> analüüsideks;</a:t>
            </a:r>
          </a:p>
          <a:p>
            <a:r>
              <a:rPr lang="et-EE" dirty="0"/>
              <a:t>Toidu  käitlemise  ettevõte  peab  olema  varustatud  piisava  hulga  joogivee  nõuetele  vastava veega;</a:t>
            </a:r>
          </a:p>
        </p:txBody>
      </p:sp>
      <p:sp>
        <p:nvSpPr>
          <p:cNvPr id="3" name="Title 2"/>
          <p:cNvSpPr>
            <a:spLocks noGrp="1"/>
          </p:cNvSpPr>
          <p:nvPr>
            <p:ph type="title"/>
          </p:nvPr>
        </p:nvSpPr>
        <p:spPr/>
        <p:txBody>
          <a:bodyPr/>
          <a:lstStyle/>
          <a:p>
            <a:r>
              <a:rPr lang="et-EE" dirty="0"/>
              <a:t>Nõuded toitlustamisel</a:t>
            </a:r>
          </a:p>
        </p:txBody>
      </p:sp>
    </p:spTree>
    <p:extLst>
      <p:ext uri="{BB962C8B-B14F-4D97-AF65-F5344CB8AC3E}">
        <p14:creationId xmlns:p14="http://schemas.microsoft.com/office/powerpoint/2010/main" val="58906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t-EE" dirty="0"/>
              <a:t>Tarbijaid tuleb teavitada toidus sisalduvatest allergeenidest. </a:t>
            </a:r>
          </a:p>
          <a:p>
            <a:r>
              <a:rPr lang="et-EE" dirty="0"/>
              <a:t>Toiduga </a:t>
            </a:r>
            <a:r>
              <a:rPr lang="et-EE" dirty="0" err="1"/>
              <a:t>kokkupuutuvad</a:t>
            </a:r>
            <a:r>
              <a:rPr lang="et-EE" dirty="0"/>
              <a:t> materjalid ja esemed peavad olema mõeldud toiduga kokkupuutumiseks</a:t>
            </a:r>
          </a:p>
          <a:p>
            <a:r>
              <a:rPr lang="et-EE" dirty="0"/>
              <a:t>Kõigil toiduga </a:t>
            </a:r>
            <a:r>
              <a:rPr lang="et-EE" dirty="0" err="1"/>
              <a:t>kokkupuutuvatel</a:t>
            </a:r>
            <a:r>
              <a:rPr lang="et-EE" dirty="0"/>
              <a:t> töötajatel peavad olema teadmised toiduhügieenist ja -ohutusest </a:t>
            </a:r>
          </a:p>
          <a:p>
            <a:r>
              <a:rPr lang="et-EE" dirty="0"/>
              <a:t>Kõigil toiduga </a:t>
            </a:r>
            <a:r>
              <a:rPr lang="et-EE" dirty="0" err="1"/>
              <a:t>kokkupuutuvatel</a:t>
            </a:r>
            <a:r>
              <a:rPr lang="et-EE" dirty="0"/>
              <a:t> töötajatel peab olema tervisetõend</a:t>
            </a:r>
          </a:p>
        </p:txBody>
      </p:sp>
      <p:sp>
        <p:nvSpPr>
          <p:cNvPr id="3" name="Title 2"/>
          <p:cNvSpPr>
            <a:spLocks noGrp="1"/>
          </p:cNvSpPr>
          <p:nvPr>
            <p:ph type="title"/>
          </p:nvPr>
        </p:nvSpPr>
        <p:spPr/>
        <p:txBody>
          <a:bodyPr/>
          <a:lstStyle/>
          <a:p>
            <a:r>
              <a:rPr lang="et-EE" dirty="0"/>
              <a:t>Nõuded toitlustamisel </a:t>
            </a:r>
            <a:r>
              <a:rPr lang="et-EE" sz="2400" dirty="0"/>
              <a:t>(järg)</a:t>
            </a:r>
          </a:p>
        </p:txBody>
      </p:sp>
    </p:spTree>
    <p:extLst>
      <p:ext uri="{BB962C8B-B14F-4D97-AF65-F5344CB8AC3E}">
        <p14:creationId xmlns:p14="http://schemas.microsoft.com/office/powerpoint/2010/main" val="303282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t-EE" dirty="0"/>
              <a:t>Kui soovite minna avalikule üritusele toitlustama / toitu müüma tuleb sellest Põllumajandus- ja Toiduametit (PTA) eelnevalt eraldi teavitada</a:t>
            </a:r>
          </a:p>
          <a:p>
            <a:r>
              <a:rPr lang="et-EE" dirty="0"/>
              <a:t>Mahetoidu pakkumisele viitamisel peab järgima mahetoitlustamise nõudeid</a:t>
            </a:r>
          </a:p>
        </p:txBody>
      </p:sp>
      <p:sp>
        <p:nvSpPr>
          <p:cNvPr id="3" name="Title 2"/>
          <p:cNvSpPr>
            <a:spLocks noGrp="1"/>
          </p:cNvSpPr>
          <p:nvPr>
            <p:ph type="title"/>
          </p:nvPr>
        </p:nvSpPr>
        <p:spPr/>
        <p:txBody>
          <a:bodyPr/>
          <a:lstStyle/>
          <a:p>
            <a:r>
              <a:rPr lang="et-EE" dirty="0"/>
              <a:t>Nõuded toitlustamisel (järg)</a:t>
            </a:r>
          </a:p>
        </p:txBody>
      </p:sp>
    </p:spTree>
    <p:extLst>
      <p:ext uri="{BB962C8B-B14F-4D97-AF65-F5344CB8AC3E}">
        <p14:creationId xmlns:p14="http://schemas.microsoft.com/office/powerpoint/2010/main" val="31997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44216" y="1880171"/>
            <a:ext cx="5058222" cy="4693157"/>
          </a:xfrm>
        </p:spPr>
        <p:txBody>
          <a:bodyPr>
            <a:normAutofit fontScale="70000" lnSpcReduction="20000"/>
          </a:bodyPr>
          <a:lstStyle/>
          <a:p>
            <a:pPr marL="0" indent="0">
              <a:buNone/>
            </a:pPr>
            <a:r>
              <a:rPr lang="et-EE" sz="2500" u="sng" dirty="0">
                <a:solidFill>
                  <a:schemeClr val="bg1"/>
                </a:solidFill>
              </a:rPr>
              <a:t>Allergeenid toidus on:</a:t>
            </a:r>
            <a:endParaRPr lang="en-US" sz="2500" dirty="0">
              <a:solidFill>
                <a:schemeClr val="bg1"/>
              </a:solidFill>
            </a:endParaRPr>
          </a:p>
          <a:p>
            <a:pPr marL="504000">
              <a:lnSpc>
                <a:spcPts val="2000"/>
              </a:lnSpc>
              <a:spcBef>
                <a:spcPts val="0"/>
              </a:spcBef>
              <a:buFont typeface="Wingdings" panose="05000000000000000000" pitchFamily="2" charset="2"/>
              <a:buChar char="§"/>
            </a:pPr>
            <a:r>
              <a:rPr lang="et-EE" sz="2600" dirty="0" err="1">
                <a:solidFill>
                  <a:srgbClr val="0070C0"/>
                </a:solidFill>
                <a:latin typeface="+mn-lt"/>
              </a:rPr>
              <a:t>Gluteeni</a:t>
            </a:r>
            <a:r>
              <a:rPr lang="et-EE" sz="2600" dirty="0">
                <a:solidFill>
                  <a:srgbClr val="0070C0"/>
                </a:solidFill>
                <a:latin typeface="+mn-lt"/>
              </a:rPr>
              <a:t> sisaldavad teraviljad: nisu, rukis, oder, kaer ja neist valmistatud tooted</a:t>
            </a:r>
          </a:p>
          <a:p>
            <a:pPr marL="504000">
              <a:lnSpc>
                <a:spcPts val="2000"/>
              </a:lnSpc>
              <a:spcBef>
                <a:spcPts val="0"/>
              </a:spcBef>
              <a:buFont typeface="Wingdings" panose="05000000000000000000" pitchFamily="2" charset="2"/>
              <a:buChar char="§"/>
            </a:pPr>
            <a:r>
              <a:rPr lang="et-EE" sz="2600" dirty="0">
                <a:solidFill>
                  <a:srgbClr val="0070C0"/>
                </a:solidFill>
                <a:latin typeface="+mn-lt"/>
              </a:rPr>
              <a:t>Piim ja sellest valmistatud tooted (sh laktoos)</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Munad ja neist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Kala ja sellest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Koorikloomad ja neist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Molluskid ja neist valmistatud tooted</a:t>
            </a:r>
          </a:p>
          <a:p>
            <a:pPr marL="504000">
              <a:lnSpc>
                <a:spcPts val="2000"/>
              </a:lnSpc>
              <a:spcBef>
                <a:spcPts val="0"/>
              </a:spcBef>
              <a:buFont typeface="Wingdings" panose="05000000000000000000" pitchFamily="2" charset="2"/>
              <a:buChar char="§"/>
            </a:pPr>
            <a:r>
              <a:rPr lang="et-EE" sz="2600" dirty="0">
                <a:solidFill>
                  <a:srgbClr val="0070C0"/>
                </a:solidFill>
                <a:latin typeface="+mn-lt"/>
              </a:rPr>
              <a:t>Maapähklid ja neist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Pähklid ja neist valmistatud tooted</a:t>
            </a:r>
          </a:p>
          <a:p>
            <a:pPr marL="504000">
              <a:lnSpc>
                <a:spcPts val="2000"/>
              </a:lnSpc>
              <a:spcBef>
                <a:spcPts val="0"/>
              </a:spcBef>
              <a:buFont typeface="Wingdings" panose="05000000000000000000" pitchFamily="2" charset="2"/>
              <a:buChar char="§"/>
            </a:pPr>
            <a:r>
              <a:rPr lang="et-EE" sz="2600" dirty="0">
                <a:solidFill>
                  <a:srgbClr val="0070C0"/>
                </a:solidFill>
                <a:latin typeface="+mn-lt"/>
              </a:rPr>
              <a:t>Seesamiseemned ja neist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Sojaoad ja neist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Seller ja sellest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Sinep ja sellest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Lupiin ja sellest valmistatud tooted</a:t>
            </a:r>
            <a:endParaRPr lang="en-US" sz="2600" dirty="0">
              <a:solidFill>
                <a:srgbClr val="0070C0"/>
              </a:solidFill>
              <a:latin typeface="+mn-lt"/>
            </a:endParaRPr>
          </a:p>
          <a:p>
            <a:pPr marL="504000">
              <a:lnSpc>
                <a:spcPts val="2000"/>
              </a:lnSpc>
              <a:spcBef>
                <a:spcPts val="0"/>
              </a:spcBef>
              <a:buFont typeface="Wingdings" panose="05000000000000000000" pitchFamily="2" charset="2"/>
              <a:buChar char="§"/>
            </a:pPr>
            <a:r>
              <a:rPr lang="et-EE" sz="2600" dirty="0">
                <a:solidFill>
                  <a:srgbClr val="0070C0"/>
                </a:solidFill>
                <a:latin typeface="+mn-lt"/>
              </a:rPr>
              <a:t>Vääveldioksiid ja sulfitid</a:t>
            </a:r>
            <a:endParaRPr lang="en-US" dirty="0"/>
          </a:p>
        </p:txBody>
      </p:sp>
      <p:sp>
        <p:nvSpPr>
          <p:cNvPr id="7" name="Content Placeholder 6"/>
          <p:cNvSpPr>
            <a:spLocks noGrp="1"/>
          </p:cNvSpPr>
          <p:nvPr>
            <p:ph sz="half" idx="2"/>
          </p:nvPr>
        </p:nvSpPr>
        <p:spPr>
          <a:xfrm>
            <a:off x="5864772" y="2117034"/>
            <a:ext cx="5771416" cy="4330064"/>
          </a:xfrm>
        </p:spPr>
        <p:txBody>
          <a:bodyPr>
            <a:noAutofit/>
          </a:bodyPr>
          <a:lstStyle/>
          <a:p>
            <a:pPr marL="0" indent="0">
              <a:buNone/>
            </a:pPr>
            <a:r>
              <a:rPr lang="et-EE" sz="2000" dirty="0">
                <a:latin typeface="+mn-lt"/>
              </a:rPr>
              <a:t>Peate teadma toidu koostise ja võimaliku allergeenide sisaldumise kohta ning vastama ausalt, kui seda küsitakse. </a:t>
            </a:r>
          </a:p>
          <a:p>
            <a:pPr marL="0" indent="0">
              <a:buNone/>
            </a:pPr>
            <a:r>
              <a:rPr lang="et-EE" sz="2000" dirty="0">
                <a:latin typeface="+mn-lt"/>
              </a:rPr>
              <a:t>Kui keegi küsib, kas toit sisaldab teatud toiduainet, kontrollige toidu </a:t>
            </a:r>
            <a:r>
              <a:rPr lang="et-EE" sz="2000" u="sng" dirty="0">
                <a:latin typeface="+mn-lt"/>
              </a:rPr>
              <a:t>kõiki</a:t>
            </a:r>
            <a:r>
              <a:rPr lang="et-EE" sz="2000" dirty="0">
                <a:latin typeface="+mn-lt"/>
              </a:rPr>
              <a:t> koostisosi (ja seda, mida need omakorda sisaldavad), samuti seda, mida teie kasutate toidu tegemiseks, kastme paksendamiseks, garneeringuks või salatikastmeks. </a:t>
            </a:r>
          </a:p>
          <a:p>
            <a:pPr marL="0" indent="0">
              <a:buNone/>
            </a:pPr>
            <a:r>
              <a:rPr lang="et-EE" sz="2000" dirty="0">
                <a:latin typeface="+mn-lt"/>
              </a:rPr>
              <a:t>Lugege alati märgistust ja muud teavet. Ärge kunagi oletage. Kui te pole kindel, kas toit sisaldab aineid, mille kohta küsiti, öelge seda tarbijale ja laske tal endal otsustada, kas ta soovib seda toitu tellida või mitte.</a:t>
            </a:r>
          </a:p>
        </p:txBody>
      </p:sp>
      <p:sp>
        <p:nvSpPr>
          <p:cNvPr id="3" name="Title 2"/>
          <p:cNvSpPr>
            <a:spLocks noGrp="1"/>
          </p:cNvSpPr>
          <p:nvPr>
            <p:ph type="title"/>
          </p:nvPr>
        </p:nvSpPr>
        <p:spPr/>
        <p:txBody>
          <a:bodyPr/>
          <a:lstStyle/>
          <a:p>
            <a:r>
              <a:rPr lang="et-EE" dirty="0">
                <a:solidFill>
                  <a:srgbClr val="00B050"/>
                </a:solidFill>
              </a:rPr>
              <a:t>Allergeenid toidus</a:t>
            </a:r>
          </a:p>
        </p:txBody>
      </p:sp>
    </p:spTree>
    <p:extLst>
      <p:ext uri="{BB962C8B-B14F-4D97-AF65-F5344CB8AC3E}">
        <p14:creationId xmlns:p14="http://schemas.microsoft.com/office/powerpoint/2010/main" val="21481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t-EE" dirty="0"/>
              <a:t>toimub eraisiku poolt juhuslik ja ühekordne toidu valmistamine, ladustamine ja pakkumine sellistel üritustel nagu kodukohvikute päeval, kiriku-, kooli- või külalaatadel; </a:t>
            </a:r>
            <a:br>
              <a:rPr lang="et-EE" dirty="0"/>
            </a:br>
            <a:r>
              <a:rPr lang="et-EE" dirty="0"/>
              <a:t>määruse (EÜ) nr 852/2004  reguleerimisalasse ei kuulu.</a:t>
            </a:r>
          </a:p>
          <a:p>
            <a:r>
              <a:rPr lang="et-EE" dirty="0"/>
              <a:t>tegemist on heategevusliku üritusega eesmärgil ühte kogukonda kuuluvatel inimestel kokku saada ja jagada ühisürituse tegemise rõõmu, eesmärgiks pole tulu saamine. Kodukohvikute alla kuulub kodus või koduaias juhuslik ja ühekordne toidu valmistamine eraisiku poolt. </a:t>
            </a:r>
          </a:p>
          <a:p>
            <a:r>
              <a:rPr lang="et-EE" dirty="0"/>
              <a:t>tegemist pole nende eraisikutega või juriidiliste isikutega, kellel selline toidu valmistamine on tavapärane (kohvik või eraelamus toidu valmistaja).</a:t>
            </a:r>
          </a:p>
          <a:p>
            <a:endParaRPr lang="et-EE" dirty="0"/>
          </a:p>
        </p:txBody>
      </p:sp>
      <p:sp>
        <p:nvSpPr>
          <p:cNvPr id="3" name="Title 2"/>
          <p:cNvSpPr>
            <a:spLocks noGrp="1"/>
          </p:cNvSpPr>
          <p:nvPr>
            <p:ph type="title"/>
          </p:nvPr>
        </p:nvSpPr>
        <p:spPr/>
        <p:txBody>
          <a:bodyPr/>
          <a:lstStyle/>
          <a:p>
            <a:r>
              <a:rPr lang="et-EE" dirty="0"/>
              <a:t>Kodukohvikute päev – teavitada ei ole vaja, kui</a:t>
            </a:r>
          </a:p>
        </p:txBody>
      </p:sp>
    </p:spTree>
    <p:extLst>
      <p:ext uri="{BB962C8B-B14F-4D97-AF65-F5344CB8AC3E}">
        <p14:creationId xmlns:p14="http://schemas.microsoft.com/office/powerpoint/2010/main" val="59355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rgbClr val="00B050"/>
                </a:solidFill>
              </a:rPr>
              <a:t>Kodukohvikute päev - nõuded ja vastutus</a:t>
            </a:r>
          </a:p>
        </p:txBody>
      </p:sp>
      <p:sp>
        <p:nvSpPr>
          <p:cNvPr id="5" name="Content Placeholder 4"/>
          <p:cNvSpPr>
            <a:spLocks noGrp="1"/>
          </p:cNvSpPr>
          <p:nvPr>
            <p:ph idx="1"/>
          </p:nvPr>
        </p:nvSpPr>
        <p:spPr/>
        <p:txBody>
          <a:bodyPr>
            <a:normAutofit/>
          </a:bodyPr>
          <a:lstStyle/>
          <a:p>
            <a:pPr lvl="0" eaLnBrk="0" fontAlgn="base" hangingPunct="0">
              <a:spcAft>
                <a:spcPct val="0"/>
              </a:spcAft>
              <a:buFontTx/>
              <a:buChar char="•"/>
            </a:pPr>
            <a:r>
              <a:rPr lang="et-EE" altLang="et-EE" b="1" kern="0" dirty="0">
                <a:solidFill>
                  <a:srgbClr val="000000"/>
                </a:solidFill>
                <a:latin typeface="+mn-lt"/>
              </a:rPr>
              <a:t>Tegevus, mis ei kuulu teavitamisele – </a:t>
            </a:r>
            <a:r>
              <a:rPr lang="et-EE" altLang="et-EE" kern="0" dirty="0">
                <a:solidFill>
                  <a:srgbClr val="000000"/>
                </a:solidFill>
                <a:latin typeface="+mn-lt"/>
              </a:rPr>
              <a:t>nõuded tulevad määrusest 178/2002 – </a:t>
            </a:r>
            <a:r>
              <a:rPr lang="et-EE" altLang="et-EE" b="1" kern="0" dirty="0">
                <a:solidFill>
                  <a:srgbClr val="0070C0"/>
                </a:solidFill>
                <a:latin typeface="+mn-lt"/>
              </a:rPr>
              <a:t>toit peab olema ohutu ja toidu </a:t>
            </a:r>
            <a:r>
              <a:rPr lang="et-EE" altLang="et-EE" b="1" kern="0" dirty="0" err="1">
                <a:solidFill>
                  <a:srgbClr val="0070C0"/>
                </a:solidFill>
                <a:latin typeface="+mn-lt"/>
              </a:rPr>
              <a:t>jälgitavus</a:t>
            </a:r>
            <a:r>
              <a:rPr lang="et-EE" altLang="et-EE" b="1" kern="0" dirty="0">
                <a:solidFill>
                  <a:srgbClr val="0070C0"/>
                </a:solidFill>
                <a:latin typeface="+mn-lt"/>
              </a:rPr>
              <a:t> peab olema tagatud</a:t>
            </a:r>
            <a:r>
              <a:rPr lang="et-EE" altLang="et-EE" kern="0" dirty="0">
                <a:solidFill>
                  <a:srgbClr val="0070C0"/>
                </a:solidFill>
                <a:latin typeface="+mn-lt"/>
              </a:rPr>
              <a:t>. </a:t>
            </a:r>
          </a:p>
          <a:p>
            <a:pPr lvl="0" eaLnBrk="0" fontAlgn="base" hangingPunct="0">
              <a:spcAft>
                <a:spcPct val="0"/>
              </a:spcAft>
              <a:buFontTx/>
              <a:buChar char="•"/>
            </a:pPr>
            <a:r>
              <a:rPr lang="et-EE" altLang="et-EE" kern="0" dirty="0">
                <a:solidFill>
                  <a:srgbClr val="000000"/>
                </a:solidFill>
                <a:latin typeface="+mn-lt"/>
              </a:rPr>
              <a:t>Toidu valmistaja või pakkuja peab meeles pidama, et toidu valmistamisel ning pakkumisel tuleb alati järgida toiduohutuse põhimõtteid. Ükskõik, kas toitu valmistab eraisik heategevusliku ürituse jaoks või </a:t>
            </a:r>
            <a:r>
              <a:rPr lang="et-EE" altLang="et-EE" kern="0" dirty="0" err="1">
                <a:solidFill>
                  <a:srgbClr val="000000"/>
                </a:solidFill>
                <a:latin typeface="+mn-lt"/>
              </a:rPr>
              <a:t>toidukäitleja</a:t>
            </a:r>
            <a:r>
              <a:rPr lang="et-EE" altLang="et-EE" kern="0" dirty="0">
                <a:solidFill>
                  <a:srgbClr val="000000"/>
                </a:solidFill>
                <a:latin typeface="+mn-lt"/>
              </a:rPr>
              <a:t> äritegevuse raames, nad mõlemad</a:t>
            </a:r>
            <a:r>
              <a:rPr lang="et-EE" altLang="et-EE" b="1" kern="0" dirty="0">
                <a:solidFill>
                  <a:srgbClr val="000000"/>
                </a:solidFill>
                <a:latin typeface="+mn-lt"/>
              </a:rPr>
              <a:t> </a:t>
            </a:r>
            <a:r>
              <a:rPr lang="et-EE" altLang="et-EE" b="1" kern="0" dirty="0">
                <a:solidFill>
                  <a:srgbClr val="0070C0"/>
                </a:solidFill>
                <a:latin typeface="+mn-lt"/>
              </a:rPr>
              <a:t>vastutavad ohutu toidu valmistamise ja pakkumise eest. </a:t>
            </a:r>
          </a:p>
        </p:txBody>
      </p:sp>
    </p:spTree>
    <p:extLst>
      <p:ext uri="{BB962C8B-B14F-4D97-AF65-F5344CB8AC3E}">
        <p14:creationId xmlns:p14="http://schemas.microsoft.com/office/powerpoint/2010/main" val="240394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solidFill>
                  <a:srgbClr val="00B050"/>
                </a:solidFill>
              </a:rPr>
              <a:t>Käitlejad</a:t>
            </a:r>
            <a:r>
              <a:rPr lang="et-EE" dirty="0">
                <a:solidFill>
                  <a:srgbClr val="00B050"/>
                </a:solidFill>
              </a:rPr>
              <a:t> - esmatootjad</a:t>
            </a:r>
          </a:p>
        </p:txBody>
      </p:sp>
      <p:sp>
        <p:nvSpPr>
          <p:cNvPr id="5" name="Content Placeholder 4"/>
          <p:cNvSpPr>
            <a:spLocks noGrp="1"/>
          </p:cNvSpPr>
          <p:nvPr>
            <p:ph idx="1"/>
          </p:nvPr>
        </p:nvSpPr>
        <p:spPr>
          <a:xfrm>
            <a:off x="944216" y="1909824"/>
            <a:ext cx="10409583" cy="4267140"/>
          </a:xfrm>
        </p:spPr>
        <p:txBody>
          <a:bodyPr>
            <a:noAutofit/>
          </a:bodyPr>
          <a:lstStyle/>
          <a:p>
            <a:pPr marL="0" indent="0" algn="ctr">
              <a:buNone/>
            </a:pPr>
            <a:r>
              <a:rPr lang="et-EE" sz="2400" b="1" dirty="0">
                <a:solidFill>
                  <a:srgbClr val="0070C0"/>
                </a:solidFill>
              </a:rPr>
              <a:t>Teavitada ei ole vaja, kui:</a:t>
            </a:r>
            <a:endParaRPr lang="et-EE" sz="2400" dirty="0"/>
          </a:p>
          <a:p>
            <a:r>
              <a:rPr lang="et-EE" dirty="0"/>
              <a:t>taimsete esmatoodete tootja </a:t>
            </a:r>
            <a:r>
              <a:rPr lang="et-EE" dirty="0" err="1"/>
              <a:t>otseturustab</a:t>
            </a:r>
            <a:r>
              <a:rPr lang="et-EE" dirty="0"/>
              <a:t>.</a:t>
            </a:r>
          </a:p>
          <a:p>
            <a:r>
              <a:rPr lang="et-EE" dirty="0"/>
              <a:t>esmatootja, kel on kuni 15 taru või mesilaspere, </a:t>
            </a:r>
            <a:r>
              <a:rPr lang="et-EE" dirty="0" err="1"/>
              <a:t>otseturustab</a:t>
            </a:r>
            <a:r>
              <a:rPr lang="et-EE" dirty="0"/>
              <a:t> mett.</a:t>
            </a:r>
          </a:p>
          <a:p>
            <a:r>
              <a:rPr lang="et-EE" dirty="0"/>
              <a:t>esmatootja, kelle majapidamises on kuni 50 lindu, </a:t>
            </a:r>
            <a:r>
              <a:rPr lang="et-EE" dirty="0" err="1"/>
              <a:t>otseturustab</a:t>
            </a:r>
            <a:r>
              <a:rPr lang="et-EE" dirty="0"/>
              <a:t> mune.</a:t>
            </a:r>
          </a:p>
          <a:p>
            <a:r>
              <a:rPr lang="et-EE" dirty="0"/>
              <a:t>kala esmatootja – kuni 100kg kala päevas.</a:t>
            </a:r>
          </a:p>
          <a:p>
            <a:pPr marL="0" indent="0">
              <a:buNone/>
            </a:pPr>
            <a:r>
              <a:rPr lang="et-EE" sz="1800" dirty="0">
                <a:solidFill>
                  <a:srgbClr val="0070C0"/>
                </a:solidFill>
              </a:rPr>
              <a:t>(</a:t>
            </a:r>
            <a:r>
              <a:rPr lang="et-EE" sz="1800" i="1" dirty="0">
                <a:solidFill>
                  <a:srgbClr val="0070C0"/>
                </a:solidFill>
              </a:rPr>
              <a:t>vt PÕM määrus nr 72, Väikeses koguses esmatoodete turustamise </a:t>
            </a:r>
            <a:r>
              <a:rPr lang="et-EE" sz="1800" b="1" i="1" dirty="0">
                <a:solidFill>
                  <a:srgbClr val="0070C0"/>
                </a:solidFill>
              </a:rPr>
              <a:t>hügieeninõuded</a:t>
            </a:r>
            <a:r>
              <a:rPr lang="et-EE" sz="1800" i="1" dirty="0">
                <a:solidFill>
                  <a:srgbClr val="0070C0"/>
                </a:solidFill>
              </a:rPr>
              <a:t>)</a:t>
            </a:r>
          </a:p>
        </p:txBody>
      </p:sp>
    </p:spTree>
    <p:extLst>
      <p:ext uri="{BB962C8B-B14F-4D97-AF65-F5344CB8AC3E}">
        <p14:creationId xmlns:p14="http://schemas.microsoft.com/office/powerpoint/2010/main" val="65084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92272" y="2355850"/>
            <a:ext cx="6459843" cy="3821113"/>
          </a:xfrm>
          <a:prstGeom prst="rect">
            <a:avLst/>
          </a:prstGeom>
        </p:spPr>
      </p:pic>
      <p:sp>
        <p:nvSpPr>
          <p:cNvPr id="3" name="Title 2"/>
          <p:cNvSpPr>
            <a:spLocks noGrp="1"/>
          </p:cNvSpPr>
          <p:nvPr>
            <p:ph type="title"/>
          </p:nvPr>
        </p:nvSpPr>
        <p:spPr/>
        <p:txBody>
          <a:bodyPr>
            <a:normAutofit fontScale="90000"/>
          </a:bodyPr>
          <a:lstStyle/>
          <a:p>
            <a:r>
              <a:rPr lang="et-EE" sz="3100" dirty="0"/>
              <a:t>Toiduohutuse viis võtit   </a:t>
            </a:r>
            <a:r>
              <a:rPr lang="et-EE" dirty="0">
                <a:hlinkClick r:id="rId3"/>
              </a:rPr>
              <a:t>https://pta.agri.ee/toit</a:t>
            </a:r>
            <a:r>
              <a:rPr lang="et-EE" dirty="0"/>
              <a:t> </a:t>
            </a:r>
            <a:br>
              <a:rPr lang="et-EE" dirty="0"/>
            </a:br>
            <a:endParaRPr lang="et-EE" dirty="0"/>
          </a:p>
        </p:txBody>
      </p:sp>
      <p:sp>
        <p:nvSpPr>
          <p:cNvPr id="6" name="Right Arrow 5"/>
          <p:cNvSpPr/>
          <p:nvPr/>
        </p:nvSpPr>
        <p:spPr>
          <a:xfrm>
            <a:off x="2892272" y="5208814"/>
            <a:ext cx="961271"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49467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t-EE" dirty="0"/>
          </a:p>
        </p:txBody>
      </p:sp>
      <p:pic>
        <p:nvPicPr>
          <p:cNvPr id="4" name="Picture 3"/>
          <p:cNvPicPr>
            <a:picLocks noChangeAspect="1"/>
          </p:cNvPicPr>
          <p:nvPr/>
        </p:nvPicPr>
        <p:blipFill>
          <a:blip r:embed="rId3"/>
          <a:stretch>
            <a:fillRect/>
          </a:stretch>
        </p:blipFill>
        <p:spPr>
          <a:xfrm>
            <a:off x="0" y="1689651"/>
            <a:ext cx="12192000" cy="4663344"/>
          </a:xfrm>
          <a:prstGeom prst="rect">
            <a:avLst/>
          </a:prstGeom>
        </p:spPr>
      </p:pic>
    </p:spTree>
    <p:extLst>
      <p:ext uri="{BB962C8B-B14F-4D97-AF65-F5344CB8AC3E}">
        <p14:creationId xmlns:p14="http://schemas.microsoft.com/office/powerpoint/2010/main" val="182795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7478"/>
            <a:ext cx="12192000" cy="4716047"/>
          </a:xfrm>
          <a:prstGeom prst="rect">
            <a:avLst/>
          </a:prstGeom>
        </p:spPr>
      </p:pic>
    </p:spTree>
    <p:extLst>
      <p:ext uri="{BB962C8B-B14F-4D97-AF65-F5344CB8AC3E}">
        <p14:creationId xmlns:p14="http://schemas.microsoft.com/office/powerpoint/2010/main" val="256142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a:t>Kodus toidu valmistamine (põhiliselt elamiseks kasutatavas käitlemiskohas toidu valmistamine…) – kohapeal süüa ei saa</a:t>
            </a:r>
          </a:p>
          <a:p>
            <a:r>
              <a:rPr lang="et-EE" dirty="0"/>
              <a:t>Toitlustamine – saab süüa kohapeal</a:t>
            </a:r>
          </a:p>
          <a:p>
            <a:endParaRPr lang="et-EE" dirty="0"/>
          </a:p>
        </p:txBody>
      </p:sp>
      <p:sp>
        <p:nvSpPr>
          <p:cNvPr id="3" name="Title 2"/>
          <p:cNvSpPr>
            <a:spLocks noGrp="1"/>
          </p:cNvSpPr>
          <p:nvPr>
            <p:ph type="title"/>
          </p:nvPr>
        </p:nvSpPr>
        <p:spPr/>
        <p:txBody>
          <a:bodyPr/>
          <a:lstStyle/>
          <a:p>
            <a:r>
              <a:rPr lang="et-EE" dirty="0"/>
              <a:t>Valdkondade erisus</a:t>
            </a:r>
          </a:p>
        </p:txBody>
      </p:sp>
    </p:spTree>
    <p:extLst>
      <p:ext uri="{BB962C8B-B14F-4D97-AF65-F5344CB8AC3E}">
        <p14:creationId xmlns:p14="http://schemas.microsoft.com/office/powerpoint/2010/main" val="385756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7004"/>
            <a:ext cx="12192000" cy="4726715"/>
          </a:xfrm>
          <a:prstGeom prst="rect">
            <a:avLst/>
          </a:prstGeom>
        </p:spPr>
      </p:pic>
    </p:spTree>
    <p:extLst>
      <p:ext uri="{BB962C8B-B14F-4D97-AF65-F5344CB8AC3E}">
        <p14:creationId xmlns:p14="http://schemas.microsoft.com/office/powerpoint/2010/main" val="47168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1788"/>
            <a:ext cx="12192000" cy="4719484"/>
          </a:xfrm>
          <a:prstGeom prst="rect">
            <a:avLst/>
          </a:prstGeom>
        </p:spPr>
      </p:pic>
    </p:spTree>
    <p:extLst>
      <p:ext uri="{BB962C8B-B14F-4D97-AF65-F5344CB8AC3E}">
        <p14:creationId xmlns:p14="http://schemas.microsoft.com/office/powerpoint/2010/main" val="183531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8879"/>
            <a:ext cx="12192000" cy="4670711"/>
          </a:xfrm>
          <a:prstGeom prst="rect">
            <a:avLst/>
          </a:prstGeom>
        </p:spPr>
      </p:pic>
    </p:spTree>
    <p:extLst>
      <p:ext uri="{BB962C8B-B14F-4D97-AF65-F5344CB8AC3E}">
        <p14:creationId xmlns:p14="http://schemas.microsoft.com/office/powerpoint/2010/main" val="8925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rgbClr val="00B050"/>
                </a:solidFill>
              </a:rPr>
              <a:t>Mida veel tähele panna</a:t>
            </a:r>
          </a:p>
        </p:txBody>
      </p:sp>
      <p:sp>
        <p:nvSpPr>
          <p:cNvPr id="3" name="Content Placeholder 2"/>
          <p:cNvSpPr>
            <a:spLocks noGrp="1"/>
          </p:cNvSpPr>
          <p:nvPr>
            <p:ph idx="1"/>
          </p:nvPr>
        </p:nvSpPr>
        <p:spPr/>
        <p:txBody>
          <a:bodyPr/>
          <a:lstStyle/>
          <a:p>
            <a:r>
              <a:rPr lang="et-EE" dirty="0"/>
              <a:t>Toidu valmistaja/pakkuja vastutab alati toidu eest.</a:t>
            </a:r>
          </a:p>
          <a:p>
            <a:r>
              <a:rPr lang="et-EE" dirty="0"/>
              <a:t>Lapsed, loomad köögis – kuidas tagada, et toit ei saastuks.</a:t>
            </a:r>
          </a:p>
          <a:p>
            <a:r>
              <a:rPr lang="et-EE" dirty="0"/>
              <a:t>Tehke selgeks toidus sisalduvad allergeenid, et saaksite teavet klientidele edastada. Mõelge ka ristsaastumise võimaluste peale.</a:t>
            </a:r>
          </a:p>
          <a:p>
            <a:r>
              <a:rPr lang="et-EE" dirty="0"/>
              <a:t>Valmistage ainult sellist toitu, mida ka ise sööksite. </a:t>
            </a:r>
          </a:p>
          <a:p>
            <a:endParaRPr lang="et-EE" dirty="0"/>
          </a:p>
        </p:txBody>
      </p:sp>
    </p:spTree>
    <p:extLst>
      <p:ext uri="{BB962C8B-B14F-4D97-AF65-F5344CB8AC3E}">
        <p14:creationId xmlns:p14="http://schemas.microsoft.com/office/powerpoint/2010/main" val="404075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rgbClr val="00B050"/>
                </a:solidFill>
              </a:rPr>
              <a:t>Õppevideod</a:t>
            </a:r>
          </a:p>
        </p:txBody>
      </p:sp>
      <p:sp>
        <p:nvSpPr>
          <p:cNvPr id="3" name="Content Placeholder 2"/>
          <p:cNvSpPr>
            <a:spLocks noGrp="1"/>
          </p:cNvSpPr>
          <p:nvPr>
            <p:ph idx="1"/>
          </p:nvPr>
        </p:nvSpPr>
        <p:spPr>
          <a:xfrm>
            <a:off x="944216" y="1967346"/>
            <a:ext cx="10409583" cy="4209618"/>
          </a:xfrm>
        </p:spPr>
        <p:txBody>
          <a:bodyPr>
            <a:normAutofit fontScale="70000" lnSpcReduction="20000"/>
          </a:bodyPr>
          <a:lstStyle/>
          <a:p>
            <a:pPr marL="108000" indent="0" defTabSz="449263" fontAlgn="base" hangingPunct="0">
              <a:lnSpc>
                <a:spcPct val="110000"/>
              </a:lnSpc>
              <a:spcBef>
                <a:spcPct val="0"/>
              </a:spcBef>
              <a:spcAft>
                <a:spcPts val="800"/>
              </a:spcAft>
              <a:buClr>
                <a:srgbClr val="0084D1"/>
              </a:buClr>
              <a:buSzPct val="100000"/>
              <a:buNone/>
            </a:pPr>
            <a:r>
              <a:rPr lang="et-EE" sz="1900" b="1" u="sng" dirty="0">
                <a:solidFill>
                  <a:srgbClr val="000000"/>
                </a:solidFill>
                <a:latin typeface="Roboto Condensed"/>
                <a:ea typeface="Microsoft YaHei"/>
              </a:rPr>
              <a:t>Toiduohutuse viis võtit kõigile</a:t>
            </a: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Toiduohutuse viis võtit - </a:t>
            </a:r>
            <a:r>
              <a:rPr lang="et-EE" sz="1900" b="1" dirty="0">
                <a:solidFill>
                  <a:srgbClr val="000000"/>
                </a:solidFill>
                <a:latin typeface="Roboto Condensed"/>
                <a:ea typeface="Microsoft YaHei"/>
                <a:cs typeface="+mn-cs"/>
                <a:hlinkClick r:id="rId3"/>
              </a:rPr>
              <a:t>https://www.youtube.com/watch?v=PYxg3IVc4K8&amp;t=7s</a:t>
            </a:r>
            <a:r>
              <a:rPr lang="et-EE" sz="1900" b="1" dirty="0">
                <a:solidFill>
                  <a:srgbClr val="000000"/>
                </a:solidFill>
                <a:latin typeface="Roboto Condensed"/>
                <a:ea typeface="Microsoft YaHei"/>
                <a:cs typeface="+mn-cs"/>
              </a:rPr>
              <a:t> </a:t>
            </a: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Hoia puhtust - </a:t>
            </a:r>
            <a:r>
              <a:rPr lang="et-EE" sz="1900" dirty="0">
                <a:solidFill>
                  <a:srgbClr val="000000"/>
                </a:solidFill>
                <a:latin typeface="Roboto Condensed"/>
                <a:ea typeface="Microsoft YaHei"/>
                <a:cs typeface="+mn-cs"/>
                <a:hlinkClick r:id="rId4"/>
              </a:rPr>
              <a:t>https://www.youtube.com/watch?v=sNa-HriGeic</a:t>
            </a:r>
            <a:r>
              <a:rPr lang="et-EE" sz="1900" dirty="0">
                <a:solidFill>
                  <a:srgbClr val="000000"/>
                </a:solidFill>
                <a:latin typeface="Roboto Condensed"/>
                <a:ea typeface="Microsoft YaHei"/>
                <a:cs typeface="+mn-cs"/>
              </a:rPr>
              <a:t> </a:t>
            </a: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H</a:t>
            </a:r>
            <a:r>
              <a:rPr lang="fi-FI" sz="1900" b="1" dirty="0" err="1">
                <a:solidFill>
                  <a:srgbClr val="000000"/>
                </a:solidFill>
                <a:latin typeface="Roboto Condensed"/>
                <a:ea typeface="Microsoft YaHei"/>
                <a:cs typeface="+mn-cs"/>
              </a:rPr>
              <a:t>oia</a:t>
            </a:r>
            <a:r>
              <a:rPr lang="fi-FI" sz="1900" b="1" dirty="0">
                <a:solidFill>
                  <a:srgbClr val="000000"/>
                </a:solidFill>
                <a:latin typeface="Roboto Condensed"/>
                <a:ea typeface="Microsoft YaHei"/>
                <a:cs typeface="+mn-cs"/>
              </a:rPr>
              <a:t> </a:t>
            </a:r>
            <a:r>
              <a:rPr lang="fi-FI" sz="1900" b="1" dirty="0" err="1">
                <a:solidFill>
                  <a:srgbClr val="000000"/>
                </a:solidFill>
                <a:latin typeface="Roboto Condensed"/>
                <a:ea typeface="Microsoft YaHei"/>
                <a:cs typeface="+mn-cs"/>
              </a:rPr>
              <a:t>toores</a:t>
            </a:r>
            <a:r>
              <a:rPr lang="fi-FI" sz="1900" b="1" dirty="0">
                <a:solidFill>
                  <a:srgbClr val="000000"/>
                </a:solidFill>
                <a:latin typeface="Roboto Condensed"/>
                <a:ea typeface="Microsoft YaHei"/>
                <a:cs typeface="+mn-cs"/>
              </a:rPr>
              <a:t> ja valmis toit </a:t>
            </a:r>
            <a:r>
              <a:rPr lang="fi-FI" sz="1900" b="1" dirty="0" err="1">
                <a:solidFill>
                  <a:srgbClr val="000000"/>
                </a:solidFill>
                <a:latin typeface="Roboto Condensed"/>
                <a:ea typeface="Microsoft YaHei"/>
                <a:cs typeface="+mn-cs"/>
              </a:rPr>
              <a:t>eraldi</a:t>
            </a:r>
            <a:r>
              <a:rPr lang="et-EE" sz="1900" b="1" dirty="0">
                <a:solidFill>
                  <a:srgbClr val="000000"/>
                </a:solidFill>
                <a:latin typeface="Roboto Condensed"/>
                <a:ea typeface="Microsoft YaHei"/>
                <a:cs typeface="+mn-cs"/>
              </a:rPr>
              <a:t> - </a:t>
            </a:r>
            <a:r>
              <a:rPr lang="et-EE" sz="1900" dirty="0">
                <a:solidFill>
                  <a:srgbClr val="000000"/>
                </a:solidFill>
                <a:latin typeface="Roboto Condensed"/>
                <a:ea typeface="Microsoft YaHei"/>
                <a:cs typeface="+mn-cs"/>
                <a:hlinkClick r:id="rId5"/>
              </a:rPr>
              <a:t>https://www.youtube.com/watch?v=3O16dfZCsQ0</a:t>
            </a:r>
            <a:r>
              <a:rPr lang="et-EE" sz="1900" dirty="0">
                <a:solidFill>
                  <a:srgbClr val="000000"/>
                </a:solidFill>
                <a:latin typeface="Roboto Condensed"/>
                <a:ea typeface="Microsoft YaHei"/>
                <a:cs typeface="+mn-cs"/>
              </a:rPr>
              <a:t>  </a:t>
            </a:r>
            <a:endParaRPr lang="fi-FI" sz="1900" dirty="0">
              <a:solidFill>
                <a:srgbClr val="000000"/>
              </a:solidFill>
              <a:latin typeface="Roboto Condensed"/>
              <a:ea typeface="Microsoft YaHei"/>
              <a:cs typeface="+mn-cs"/>
            </a:endParaRP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Kuumuta põhjalikult - </a:t>
            </a:r>
            <a:r>
              <a:rPr lang="et-EE" sz="1900" dirty="0">
                <a:solidFill>
                  <a:srgbClr val="000000"/>
                </a:solidFill>
                <a:latin typeface="Roboto Condensed"/>
                <a:ea typeface="Microsoft YaHei"/>
                <a:cs typeface="+mn-cs"/>
                <a:hlinkClick r:id="rId6"/>
              </a:rPr>
              <a:t>https://www.youtube.com/watch?v=haCJMLa_Vts</a:t>
            </a:r>
            <a:r>
              <a:rPr lang="et-EE" sz="1900" dirty="0">
                <a:solidFill>
                  <a:srgbClr val="000000"/>
                </a:solidFill>
                <a:latin typeface="Roboto Condensed"/>
                <a:ea typeface="Microsoft YaHei"/>
                <a:cs typeface="+mn-cs"/>
              </a:rPr>
              <a:t> </a:t>
            </a: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Säilita toitu õigel temperatuuril - </a:t>
            </a:r>
            <a:r>
              <a:rPr lang="et-EE" sz="1900" dirty="0">
                <a:solidFill>
                  <a:srgbClr val="000000"/>
                </a:solidFill>
                <a:latin typeface="Roboto Condensed"/>
                <a:ea typeface="Microsoft YaHei"/>
                <a:cs typeface="+mn-cs"/>
                <a:hlinkClick r:id="rId7"/>
              </a:rPr>
              <a:t>https://www.youtube.com/watch?v=9lsv_Twyo1Q</a:t>
            </a:r>
            <a:endParaRPr lang="et-EE" sz="1900" dirty="0">
              <a:solidFill>
                <a:srgbClr val="000000"/>
              </a:solidFill>
              <a:latin typeface="Roboto Condensed"/>
              <a:ea typeface="Microsoft YaHei"/>
              <a:cs typeface="+mn-cs"/>
            </a:endParaRP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K</a:t>
            </a:r>
            <a:r>
              <a:rPr lang="fi-FI" sz="1900" b="1" dirty="0">
                <a:solidFill>
                  <a:srgbClr val="000000"/>
                </a:solidFill>
                <a:latin typeface="Roboto Condensed"/>
                <a:ea typeface="Microsoft YaHei"/>
                <a:cs typeface="+mn-cs"/>
              </a:rPr>
              <a:t>asuta </a:t>
            </a:r>
            <a:r>
              <a:rPr lang="fi-FI" sz="1900" b="1" dirty="0" err="1">
                <a:solidFill>
                  <a:srgbClr val="000000"/>
                </a:solidFill>
                <a:latin typeface="Roboto Condensed"/>
                <a:ea typeface="Microsoft YaHei"/>
                <a:cs typeface="+mn-cs"/>
              </a:rPr>
              <a:t>puhast</a:t>
            </a:r>
            <a:r>
              <a:rPr lang="fi-FI" sz="1900" b="1" dirty="0">
                <a:solidFill>
                  <a:srgbClr val="000000"/>
                </a:solidFill>
                <a:latin typeface="Roboto Condensed"/>
                <a:ea typeface="Microsoft YaHei"/>
                <a:cs typeface="+mn-cs"/>
              </a:rPr>
              <a:t> </a:t>
            </a:r>
            <a:r>
              <a:rPr lang="fi-FI" sz="1900" b="1" dirty="0" err="1">
                <a:solidFill>
                  <a:srgbClr val="000000"/>
                </a:solidFill>
                <a:latin typeface="Roboto Condensed"/>
                <a:ea typeface="Microsoft YaHei"/>
                <a:cs typeface="+mn-cs"/>
              </a:rPr>
              <a:t>vett</a:t>
            </a:r>
            <a:r>
              <a:rPr lang="fi-FI" sz="1900" b="1" dirty="0">
                <a:solidFill>
                  <a:srgbClr val="000000"/>
                </a:solidFill>
                <a:latin typeface="Roboto Condensed"/>
                <a:ea typeface="Microsoft YaHei"/>
                <a:cs typeface="+mn-cs"/>
              </a:rPr>
              <a:t> ja </a:t>
            </a:r>
            <a:r>
              <a:rPr lang="fi-FI" sz="1900" b="1" dirty="0" err="1">
                <a:solidFill>
                  <a:srgbClr val="000000"/>
                </a:solidFill>
                <a:latin typeface="Roboto Condensed"/>
                <a:ea typeface="Microsoft YaHei"/>
                <a:cs typeface="+mn-cs"/>
              </a:rPr>
              <a:t>värsket</a:t>
            </a:r>
            <a:r>
              <a:rPr lang="fi-FI" sz="1900" b="1" dirty="0">
                <a:solidFill>
                  <a:srgbClr val="000000"/>
                </a:solidFill>
                <a:latin typeface="Roboto Condensed"/>
                <a:ea typeface="Microsoft YaHei"/>
                <a:cs typeface="+mn-cs"/>
              </a:rPr>
              <a:t> </a:t>
            </a:r>
            <a:r>
              <a:rPr lang="fi-FI" sz="1900" b="1" dirty="0" err="1">
                <a:solidFill>
                  <a:srgbClr val="000000"/>
                </a:solidFill>
                <a:latin typeface="Roboto Condensed"/>
                <a:ea typeface="Microsoft YaHei"/>
                <a:cs typeface="+mn-cs"/>
              </a:rPr>
              <a:t>toorainet</a:t>
            </a:r>
            <a:r>
              <a:rPr lang="et-EE" sz="1900" b="1" dirty="0">
                <a:solidFill>
                  <a:srgbClr val="000000"/>
                </a:solidFill>
                <a:latin typeface="Roboto Condensed"/>
                <a:ea typeface="Microsoft YaHei"/>
                <a:cs typeface="+mn-cs"/>
              </a:rPr>
              <a:t> - </a:t>
            </a:r>
            <a:r>
              <a:rPr lang="et-EE" sz="1900" dirty="0">
                <a:solidFill>
                  <a:srgbClr val="000000"/>
                </a:solidFill>
                <a:latin typeface="Roboto Condensed"/>
                <a:ea typeface="Microsoft YaHei"/>
                <a:cs typeface="+mn-cs"/>
                <a:hlinkClick r:id="rId8"/>
              </a:rPr>
              <a:t>https://www.youtube.com/watch?v=rYTpT22tmH0</a:t>
            </a:r>
            <a:r>
              <a:rPr lang="et-EE" sz="1900" dirty="0">
                <a:solidFill>
                  <a:srgbClr val="000000"/>
                </a:solidFill>
                <a:latin typeface="Roboto Condensed"/>
                <a:ea typeface="Microsoft YaHei"/>
                <a:cs typeface="+mn-cs"/>
              </a:rPr>
              <a:t> </a:t>
            </a: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cs typeface="+mn-cs"/>
              </a:rPr>
              <a:t>Köögis teadlikult ja ohutult - </a:t>
            </a:r>
            <a:r>
              <a:rPr lang="et-EE" sz="1900" dirty="0">
                <a:solidFill>
                  <a:srgbClr val="000000"/>
                </a:solidFill>
                <a:latin typeface="Roboto Condensed"/>
                <a:ea typeface="Microsoft YaHei"/>
                <a:cs typeface="+mn-cs"/>
                <a:hlinkClick r:id="rId9"/>
              </a:rPr>
              <a:t>https://www.youtube.com/watch?v=Q6JGwBDJMhU</a:t>
            </a:r>
            <a:endParaRPr lang="et-EE" sz="1900" dirty="0">
              <a:solidFill>
                <a:srgbClr val="000000"/>
              </a:solidFill>
              <a:latin typeface="Roboto Condensed"/>
              <a:ea typeface="Microsoft YaHei"/>
              <a:cs typeface="+mn-cs"/>
            </a:endParaRPr>
          </a:p>
          <a:p>
            <a:pPr marL="108000" lvl="0" indent="0" defTabSz="449263" fontAlgn="base" hangingPunct="0">
              <a:lnSpc>
                <a:spcPct val="110000"/>
              </a:lnSpc>
              <a:spcBef>
                <a:spcPct val="0"/>
              </a:spcBef>
              <a:spcAft>
                <a:spcPts val="800"/>
              </a:spcAft>
              <a:buClr>
                <a:srgbClr val="0084D1"/>
              </a:buClr>
              <a:buSzPct val="100000"/>
              <a:buNone/>
            </a:pPr>
            <a:r>
              <a:rPr lang="et-EE" sz="1900" b="1" u="sng" dirty="0">
                <a:solidFill>
                  <a:srgbClr val="000000"/>
                </a:solidFill>
                <a:latin typeface="Roboto Condensed"/>
                <a:ea typeface="Microsoft YaHei"/>
                <a:cs typeface="+mn-cs"/>
              </a:rPr>
              <a:t>Toiduhügieeni reeglid </a:t>
            </a:r>
            <a:r>
              <a:rPr lang="et-EE" sz="1900" b="1" u="sng" dirty="0" err="1">
                <a:solidFill>
                  <a:srgbClr val="000000"/>
                </a:solidFill>
                <a:latin typeface="Roboto Condensed"/>
                <a:ea typeface="Microsoft YaHei"/>
                <a:cs typeface="+mn-cs"/>
              </a:rPr>
              <a:t>väikekäitlejale</a:t>
            </a:r>
            <a:endParaRPr lang="et-EE" sz="1900" b="1" u="sng" dirty="0">
              <a:solidFill>
                <a:srgbClr val="000000"/>
              </a:solidFill>
              <a:latin typeface="Roboto Condensed"/>
              <a:ea typeface="Microsoft YaHei"/>
              <a:cs typeface="+mn-cs"/>
            </a:endParaRPr>
          </a:p>
          <a:p>
            <a:pPr marL="432000" lvl="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rPr>
              <a:t>Toidu müük ja pakkumine ajutises või teisaldatavas käitlemiskohas - </a:t>
            </a:r>
            <a:r>
              <a:rPr lang="et-EE" sz="1900" dirty="0">
                <a:solidFill>
                  <a:srgbClr val="000000"/>
                </a:solidFill>
                <a:latin typeface="Roboto Condensed"/>
                <a:ea typeface="Microsoft YaHei"/>
                <a:cs typeface="+mn-cs"/>
                <a:hlinkClick r:id="rId10"/>
              </a:rPr>
              <a:t>https://www.youtube.com/watch?v=DC4JzyYA6k0&amp;t=17s</a:t>
            </a:r>
            <a:endParaRPr lang="et-EE" sz="1900" dirty="0">
              <a:solidFill>
                <a:srgbClr val="000000"/>
              </a:solidFill>
              <a:latin typeface="Roboto Condensed"/>
              <a:ea typeface="Microsoft YaHei"/>
              <a:cs typeface="+mn-cs"/>
            </a:endParaRPr>
          </a:p>
          <a:p>
            <a:pPr marL="432000" indent="-324000" defTabSz="449263" fontAlgn="base" hangingPunct="0">
              <a:lnSpc>
                <a:spcPct val="110000"/>
              </a:lnSpc>
              <a:spcBef>
                <a:spcPct val="0"/>
              </a:spcBef>
              <a:spcAft>
                <a:spcPts val="800"/>
              </a:spcAft>
              <a:buClr>
                <a:srgbClr val="0084D1"/>
              </a:buClr>
              <a:buSzPct val="100000"/>
            </a:pP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Ristsaastumise</a:t>
            </a:r>
            <a:r>
              <a:rPr lang="fi-FI" sz="1900" b="1" dirty="0">
                <a:latin typeface="Roboto Condensed" panose="02000000000000000000" pitchFamily="2" charset="0"/>
                <a:ea typeface="Roboto Condensed" panose="02000000000000000000" pitchFamily="2" charset="0"/>
                <a:cs typeface="Roboto Condensed" panose="02000000000000000000" pitchFamily="2" charset="0"/>
              </a:rPr>
              <a:t> </a:t>
            </a: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vältimine</a:t>
            </a:r>
            <a:r>
              <a:rPr lang="fi-FI" sz="1900" b="1" dirty="0">
                <a:latin typeface="Roboto Condensed" panose="02000000000000000000" pitchFamily="2" charset="0"/>
                <a:ea typeface="Roboto Condensed" panose="02000000000000000000" pitchFamily="2" charset="0"/>
                <a:cs typeface="Roboto Condensed" panose="02000000000000000000" pitchFamily="2" charset="0"/>
              </a:rPr>
              <a:t> - </a:t>
            </a: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töötaja</a:t>
            </a:r>
            <a:r>
              <a:rPr lang="fi-FI" sz="1900" b="1" dirty="0">
                <a:latin typeface="Roboto Condensed" panose="02000000000000000000" pitchFamily="2" charset="0"/>
                <a:ea typeface="Roboto Condensed" panose="02000000000000000000" pitchFamily="2" charset="0"/>
                <a:cs typeface="Roboto Condensed" panose="02000000000000000000" pitchFamily="2" charset="0"/>
              </a:rPr>
              <a:t> </a:t>
            </a: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hügieen</a:t>
            </a:r>
            <a:r>
              <a:rPr lang="fi-FI" sz="1900" b="1" dirty="0">
                <a:latin typeface="Roboto Condensed" panose="02000000000000000000" pitchFamily="2" charset="0"/>
                <a:ea typeface="Roboto Condensed" panose="02000000000000000000" pitchFamily="2" charset="0"/>
                <a:cs typeface="Roboto Condensed" panose="02000000000000000000" pitchFamily="2" charset="0"/>
              </a:rPr>
              <a:t> ja </a:t>
            </a: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tooraine</a:t>
            </a:r>
            <a:r>
              <a:rPr lang="fi-FI" sz="1900" b="1" dirty="0">
                <a:latin typeface="Roboto Condensed" panose="02000000000000000000" pitchFamily="2" charset="0"/>
                <a:ea typeface="Roboto Condensed" panose="02000000000000000000" pitchFamily="2" charset="0"/>
                <a:cs typeface="Roboto Condensed" panose="02000000000000000000" pitchFamily="2" charset="0"/>
              </a:rPr>
              <a:t> </a:t>
            </a:r>
            <a:r>
              <a:rPr lang="fi-FI" sz="1900" b="1" dirty="0" err="1">
                <a:latin typeface="Roboto Condensed" panose="02000000000000000000" pitchFamily="2" charset="0"/>
                <a:ea typeface="Roboto Condensed" panose="02000000000000000000" pitchFamily="2" charset="0"/>
                <a:cs typeface="Roboto Condensed" panose="02000000000000000000" pitchFamily="2" charset="0"/>
              </a:rPr>
              <a:t>liikumine</a:t>
            </a:r>
            <a:r>
              <a:rPr lang="et-EE" sz="1900" b="1" dirty="0">
                <a:latin typeface="Roboto Condensed" panose="02000000000000000000" pitchFamily="2" charset="0"/>
                <a:ea typeface="Roboto Condensed" panose="02000000000000000000" pitchFamily="2" charset="0"/>
                <a:cs typeface="Roboto Condensed" panose="02000000000000000000" pitchFamily="2" charset="0"/>
              </a:rPr>
              <a:t> - </a:t>
            </a:r>
            <a:r>
              <a:rPr lang="et-EE" sz="19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hlinkClick r:id="rId11"/>
              </a:rPr>
              <a:t> </a:t>
            </a:r>
            <a:r>
              <a:rPr lang="et-EE" sz="1900" dirty="0">
                <a:solidFill>
                  <a:srgbClr val="000000"/>
                </a:solidFill>
                <a:latin typeface="Roboto Condensed"/>
                <a:ea typeface="Microsoft YaHei"/>
                <a:cs typeface="+mn-cs"/>
                <a:hlinkClick r:id="rId11"/>
              </a:rPr>
              <a:t>https://www.youtube.com/watch?v=pItFXaBtXjY&amp;t=1s</a:t>
            </a:r>
            <a:endParaRPr lang="et-EE" sz="1900" dirty="0">
              <a:solidFill>
                <a:srgbClr val="000000"/>
              </a:solidFill>
              <a:latin typeface="Roboto Condensed"/>
              <a:ea typeface="Microsoft YaHei"/>
              <a:cs typeface="+mn-cs"/>
            </a:endParaRPr>
          </a:p>
          <a:p>
            <a:pPr marL="432000" indent="-324000" defTabSz="449263" fontAlgn="base" hangingPunct="0">
              <a:lnSpc>
                <a:spcPct val="110000"/>
              </a:lnSpc>
              <a:spcBef>
                <a:spcPct val="0"/>
              </a:spcBef>
              <a:spcAft>
                <a:spcPts val="800"/>
              </a:spcAft>
              <a:buClr>
                <a:srgbClr val="0084D1"/>
              </a:buClr>
              <a:buSzPct val="100000"/>
            </a:pPr>
            <a:r>
              <a:rPr lang="et-EE" sz="1900" b="1" dirty="0">
                <a:solidFill>
                  <a:srgbClr val="000000"/>
                </a:solidFill>
                <a:latin typeface="Roboto Condensed"/>
                <a:ea typeface="Microsoft YaHei"/>
              </a:rPr>
              <a:t>Ristsaastumise vältimine - töövahendid, tooraine ja valmistoidu käitlemine - </a:t>
            </a:r>
            <a:r>
              <a:rPr lang="et-EE" sz="1900" dirty="0">
                <a:solidFill>
                  <a:srgbClr val="000000"/>
                </a:solidFill>
                <a:latin typeface="Roboto Condensed"/>
                <a:ea typeface="Microsoft YaHei"/>
                <a:hlinkClick r:id="rId12"/>
              </a:rPr>
              <a:t>https://www.youtube.com/watch?v=27fujRThWNI&amp;t=3s</a:t>
            </a:r>
            <a:endParaRPr lang="et-EE" sz="1900" dirty="0">
              <a:solidFill>
                <a:srgbClr val="000000"/>
              </a:solidFill>
              <a:latin typeface="Roboto Condensed"/>
              <a:ea typeface="Microsoft YaHei"/>
              <a:cs typeface="+mn-cs"/>
            </a:endParaRPr>
          </a:p>
          <a:p>
            <a:pPr marL="432000" indent="-324000" defTabSz="449263" fontAlgn="base" hangingPunct="0">
              <a:lnSpc>
                <a:spcPct val="110000"/>
              </a:lnSpc>
              <a:spcBef>
                <a:spcPct val="0"/>
              </a:spcBef>
              <a:spcAft>
                <a:spcPts val="800"/>
              </a:spcAft>
              <a:buClr>
                <a:srgbClr val="0084D1"/>
              </a:buClr>
              <a:buSzPct val="100000"/>
            </a:pPr>
            <a:r>
              <a:rPr lang="fi-FI" sz="1900" b="1" dirty="0" err="1">
                <a:solidFill>
                  <a:srgbClr val="000000"/>
                </a:solidFill>
                <a:latin typeface="Roboto Condensed"/>
                <a:ea typeface="Microsoft YaHei"/>
              </a:rPr>
              <a:t>Toidu</a:t>
            </a:r>
            <a:r>
              <a:rPr lang="fi-FI" sz="1900" b="1" dirty="0">
                <a:solidFill>
                  <a:srgbClr val="000000"/>
                </a:solidFill>
                <a:latin typeface="Roboto Condensed"/>
                <a:ea typeface="Microsoft YaHei"/>
              </a:rPr>
              <a:t> </a:t>
            </a:r>
            <a:r>
              <a:rPr lang="fi-FI" sz="1900" b="1" dirty="0" err="1">
                <a:solidFill>
                  <a:srgbClr val="000000"/>
                </a:solidFill>
                <a:latin typeface="Roboto Condensed"/>
                <a:ea typeface="Microsoft YaHei"/>
              </a:rPr>
              <a:t>kuumutamine</a:t>
            </a:r>
            <a:r>
              <a:rPr lang="fi-FI" sz="1900" b="1" dirty="0">
                <a:solidFill>
                  <a:srgbClr val="000000"/>
                </a:solidFill>
                <a:latin typeface="Roboto Condensed"/>
                <a:ea typeface="Microsoft YaHei"/>
              </a:rPr>
              <a:t>, </a:t>
            </a:r>
            <a:r>
              <a:rPr lang="fi-FI" sz="1900" b="1" dirty="0" err="1">
                <a:solidFill>
                  <a:srgbClr val="000000"/>
                </a:solidFill>
                <a:latin typeface="Roboto Condensed"/>
                <a:ea typeface="Microsoft YaHei"/>
              </a:rPr>
              <a:t>jahutamine</a:t>
            </a:r>
            <a:r>
              <a:rPr lang="fi-FI" sz="1900" b="1" dirty="0">
                <a:solidFill>
                  <a:srgbClr val="000000"/>
                </a:solidFill>
                <a:latin typeface="Roboto Condensed"/>
                <a:ea typeface="Microsoft YaHei"/>
              </a:rPr>
              <a:t> ja </a:t>
            </a:r>
            <a:r>
              <a:rPr lang="fi-FI" sz="1900" b="1" dirty="0" err="1">
                <a:solidFill>
                  <a:srgbClr val="000000"/>
                </a:solidFill>
                <a:latin typeface="Roboto Condensed"/>
                <a:ea typeface="Microsoft YaHei"/>
              </a:rPr>
              <a:t>taaskuumutamine</a:t>
            </a:r>
            <a:r>
              <a:rPr lang="et-EE" sz="1900" b="1" dirty="0">
                <a:solidFill>
                  <a:srgbClr val="000000"/>
                </a:solidFill>
                <a:latin typeface="Roboto Condensed"/>
                <a:ea typeface="Microsoft YaHei"/>
              </a:rPr>
              <a:t> -  </a:t>
            </a:r>
            <a:r>
              <a:rPr lang="et-EE" sz="1900" dirty="0">
                <a:solidFill>
                  <a:srgbClr val="000000"/>
                </a:solidFill>
                <a:latin typeface="Roboto Condensed"/>
                <a:ea typeface="Microsoft YaHei"/>
                <a:hlinkClick r:id="rId13"/>
              </a:rPr>
              <a:t>https://www.youtube.com/watch?v=al1C6l1NcIo</a:t>
            </a:r>
            <a:endParaRPr lang="et-EE" sz="1900" dirty="0">
              <a:solidFill>
                <a:srgbClr val="000000"/>
              </a:solidFill>
              <a:latin typeface="Roboto Condensed"/>
              <a:ea typeface="Microsoft YaHei"/>
              <a:cs typeface="+mn-cs"/>
            </a:endParaRPr>
          </a:p>
          <a:p>
            <a:pPr marL="432000" lvl="0" indent="-324000" defTabSz="449263" fontAlgn="base" hangingPunct="0">
              <a:lnSpc>
                <a:spcPct val="110000"/>
              </a:lnSpc>
              <a:spcBef>
                <a:spcPct val="0"/>
              </a:spcBef>
              <a:spcAft>
                <a:spcPts val="800"/>
              </a:spcAft>
              <a:buClr>
                <a:srgbClr val="0084D1"/>
              </a:buClr>
              <a:buSzPct val="100000"/>
            </a:pPr>
            <a:endParaRPr lang="et-EE" sz="2000" dirty="0">
              <a:solidFill>
                <a:srgbClr val="000000"/>
              </a:solidFill>
              <a:latin typeface="Roboto Condensed"/>
              <a:ea typeface="Microsoft YaHei"/>
              <a:cs typeface="+mn-cs"/>
            </a:endParaRPr>
          </a:p>
          <a:p>
            <a:pPr marL="432000" lvl="0" indent="-324000" defTabSz="449263" fontAlgn="base" hangingPunct="0">
              <a:lnSpc>
                <a:spcPct val="110000"/>
              </a:lnSpc>
              <a:spcBef>
                <a:spcPct val="0"/>
              </a:spcBef>
              <a:spcAft>
                <a:spcPts val="800"/>
              </a:spcAft>
              <a:buClr>
                <a:srgbClr val="0084D1"/>
              </a:buClr>
              <a:buSzPct val="100000"/>
            </a:pPr>
            <a:endParaRPr lang="fi-FI" sz="2000" dirty="0">
              <a:solidFill>
                <a:srgbClr val="000000"/>
              </a:solidFill>
              <a:latin typeface="Roboto Condensed"/>
              <a:ea typeface="Microsoft YaHei"/>
              <a:cs typeface="+mn-cs"/>
            </a:endParaRPr>
          </a:p>
          <a:p>
            <a:endParaRPr lang="et-EE" dirty="0"/>
          </a:p>
        </p:txBody>
      </p:sp>
    </p:spTree>
    <p:extLst>
      <p:ext uri="{BB962C8B-B14F-4D97-AF65-F5344CB8AC3E}">
        <p14:creationId xmlns:p14="http://schemas.microsoft.com/office/powerpoint/2010/main" val="393653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7A45C1B-F9FF-71BE-AC67-C0E110EA3594}"/>
              </a:ext>
            </a:extLst>
          </p:cNvPr>
          <p:cNvSpPr>
            <a:spLocks noGrp="1"/>
          </p:cNvSpPr>
          <p:nvPr>
            <p:ph type="ctrTitle"/>
          </p:nvPr>
        </p:nvSpPr>
        <p:spPr/>
        <p:txBody>
          <a:bodyPr>
            <a:normAutofit/>
          </a:bodyPr>
          <a:lstStyle/>
          <a:p>
            <a:r>
              <a:rPr lang="et-EE" sz="2800" u="sng" dirty="0">
                <a:solidFill>
                  <a:srgbClr val="1F497D"/>
                </a:solidFill>
                <a:effectLst/>
                <a:latin typeface="Calibri" panose="020F0502020204030204" pitchFamily="34" charset="0"/>
                <a:ea typeface="Calibri" panose="020F0502020204030204" pitchFamily="34" charset="0"/>
                <a:hlinkClick r:id="rId2"/>
              </a:rPr>
              <a:t>https://pta.agri.ee/</a:t>
            </a:r>
            <a:br>
              <a:rPr lang="et-EE" sz="2800" u="sng">
                <a:solidFill>
                  <a:srgbClr val="1F497D"/>
                </a:solidFill>
                <a:latin typeface="Calibri" panose="020F0502020204030204" pitchFamily="34" charset="0"/>
                <a:ea typeface="Calibri" panose="020F0502020204030204" pitchFamily="34" charset="0"/>
              </a:rPr>
            </a:br>
            <a:r>
              <a:rPr lang="et-EE" sz="2800" u="sng">
                <a:solidFill>
                  <a:srgbClr val="1F497D"/>
                </a:solidFill>
                <a:effectLst/>
                <a:latin typeface="Calibri" panose="020F0502020204030204" pitchFamily="34" charset="0"/>
                <a:ea typeface="Calibri" panose="020F0502020204030204" pitchFamily="34" charset="0"/>
                <a:hlinkClick r:id="rId3"/>
              </a:rPr>
              <a:t>https</a:t>
            </a:r>
            <a:r>
              <a:rPr lang="et-EE" sz="2800" u="sng" dirty="0">
                <a:solidFill>
                  <a:srgbClr val="1F497D"/>
                </a:solidFill>
                <a:effectLst/>
                <a:latin typeface="Calibri" panose="020F0502020204030204" pitchFamily="34" charset="0"/>
                <a:ea typeface="Calibri" panose="020F0502020204030204" pitchFamily="34" charset="0"/>
                <a:hlinkClick r:id="rId3"/>
              </a:rPr>
              <a:t>://toiduteave.ee/</a:t>
            </a:r>
            <a:r>
              <a:rPr lang="et-EE" sz="2800" dirty="0">
                <a:solidFill>
                  <a:srgbClr val="1F497D"/>
                </a:solidFill>
                <a:effectLst/>
                <a:latin typeface="Calibri" panose="020F0502020204030204" pitchFamily="34" charset="0"/>
                <a:ea typeface="Calibri" panose="020F0502020204030204" pitchFamily="34" charset="0"/>
              </a:rPr>
              <a:t> </a:t>
            </a:r>
            <a:endParaRPr lang="et-EE" sz="2800" dirty="0"/>
          </a:p>
        </p:txBody>
      </p:sp>
      <p:sp>
        <p:nvSpPr>
          <p:cNvPr id="3" name="Alapealkiri 2">
            <a:extLst>
              <a:ext uri="{FF2B5EF4-FFF2-40B4-BE49-F238E27FC236}">
                <a16:creationId xmlns:a16="http://schemas.microsoft.com/office/drawing/2014/main" id="{8A02B531-55A2-22EE-9DE5-29EEDA4C707D}"/>
              </a:ext>
            </a:extLst>
          </p:cNvPr>
          <p:cNvSpPr>
            <a:spLocks noGrp="1"/>
          </p:cNvSpPr>
          <p:nvPr>
            <p:ph type="subTitle" idx="1"/>
          </p:nvPr>
        </p:nvSpPr>
        <p:spPr/>
        <p:txBody>
          <a:bodyPr/>
          <a:lstStyle/>
          <a:p>
            <a:endParaRPr lang="et-EE" dirty="0"/>
          </a:p>
        </p:txBody>
      </p:sp>
    </p:spTree>
    <p:extLst>
      <p:ext uri="{BB962C8B-B14F-4D97-AF65-F5344CB8AC3E}">
        <p14:creationId xmlns:p14="http://schemas.microsoft.com/office/powerpoint/2010/main" val="251558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FFE2-E514-354B-BCC6-D1FC2EE91461}"/>
              </a:ext>
            </a:extLst>
          </p:cNvPr>
          <p:cNvSpPr>
            <a:spLocks noGrp="1"/>
          </p:cNvSpPr>
          <p:nvPr>
            <p:ph type="ctrTitle"/>
          </p:nvPr>
        </p:nvSpPr>
        <p:spPr>
          <a:xfrm>
            <a:off x="715616" y="572707"/>
            <a:ext cx="7305639" cy="2584933"/>
          </a:xfrm>
        </p:spPr>
        <p:txBody>
          <a:bodyPr/>
          <a:lstStyle/>
          <a:p>
            <a:r>
              <a:rPr lang="et-EE" dirty="0"/>
              <a:t>Ohutut toidu valmistamist!</a:t>
            </a:r>
            <a:endParaRPr lang="en-EE" dirty="0"/>
          </a:p>
        </p:txBody>
      </p:sp>
      <p:sp>
        <p:nvSpPr>
          <p:cNvPr id="3" name="Subtitle 2">
            <a:extLst>
              <a:ext uri="{FF2B5EF4-FFF2-40B4-BE49-F238E27FC236}">
                <a16:creationId xmlns:a16="http://schemas.microsoft.com/office/drawing/2014/main" id="{65A2C80F-E27D-7548-8604-41723626650F}"/>
              </a:ext>
            </a:extLst>
          </p:cNvPr>
          <p:cNvSpPr>
            <a:spLocks noGrp="1"/>
          </p:cNvSpPr>
          <p:nvPr>
            <p:ph type="subTitle" idx="1"/>
          </p:nvPr>
        </p:nvSpPr>
        <p:spPr/>
        <p:txBody>
          <a:bodyPr>
            <a:normAutofit fontScale="85000" lnSpcReduction="20000"/>
          </a:bodyPr>
          <a:lstStyle/>
          <a:p>
            <a:r>
              <a:rPr lang="et-EE" dirty="0"/>
              <a:t>Kaire Siidra ja Maarja Kaart</a:t>
            </a:r>
          </a:p>
          <a:p>
            <a:r>
              <a:rPr lang="et-EE" dirty="0"/>
              <a:t>kaire.siidra@pta.agri.ee</a:t>
            </a:r>
          </a:p>
          <a:p>
            <a:r>
              <a:rPr lang="et-EE" dirty="0"/>
              <a:t>maarja.kaart@pta.agri.ee</a:t>
            </a:r>
          </a:p>
          <a:p>
            <a:r>
              <a:rPr lang="et-EE" dirty="0"/>
              <a:t>Põllumajandus- ja Toiduamet Lõuna regioon</a:t>
            </a:r>
            <a:endParaRPr lang="en-EE" dirty="0"/>
          </a:p>
        </p:txBody>
      </p:sp>
    </p:spTree>
    <p:extLst>
      <p:ext uri="{BB962C8B-B14F-4D97-AF65-F5344CB8AC3E}">
        <p14:creationId xmlns:p14="http://schemas.microsoft.com/office/powerpoint/2010/main" val="312674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58156" y="2504281"/>
            <a:ext cx="8782050" cy="3524250"/>
          </a:xfrm>
          <a:prstGeom prst="rect">
            <a:avLst/>
          </a:prstGeom>
        </p:spPr>
      </p:pic>
      <p:sp>
        <p:nvSpPr>
          <p:cNvPr id="3" name="Title 2"/>
          <p:cNvSpPr>
            <a:spLocks noGrp="1"/>
          </p:cNvSpPr>
          <p:nvPr>
            <p:ph type="title"/>
          </p:nvPr>
        </p:nvSpPr>
        <p:spPr/>
        <p:txBody>
          <a:bodyPr>
            <a:normAutofit fontScale="90000"/>
          </a:bodyPr>
          <a:lstStyle/>
          <a:p>
            <a:r>
              <a:rPr lang="et-EE" sz="3100" dirty="0">
                <a:solidFill>
                  <a:srgbClr val="00B050"/>
                </a:solidFill>
              </a:rPr>
              <a:t>Nõuded on leitavad PTA kodulehel              </a:t>
            </a:r>
            <a:r>
              <a:rPr lang="et-EE" dirty="0">
                <a:solidFill>
                  <a:srgbClr val="00B050"/>
                </a:solidFill>
                <a:hlinkClick r:id="rId4"/>
              </a:rPr>
              <a:t>https://pta.agri.ee/</a:t>
            </a:r>
            <a:r>
              <a:rPr lang="et-EE" dirty="0">
                <a:solidFill>
                  <a:srgbClr val="00B050"/>
                </a:solidFill>
              </a:rPr>
              <a:t> </a:t>
            </a:r>
          </a:p>
        </p:txBody>
      </p:sp>
      <p:sp>
        <p:nvSpPr>
          <p:cNvPr id="10" name="Down Arrow 9"/>
          <p:cNvSpPr/>
          <p:nvPr/>
        </p:nvSpPr>
        <p:spPr>
          <a:xfrm>
            <a:off x="4620986" y="2237014"/>
            <a:ext cx="277585" cy="734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Left Arrow 10"/>
          <p:cNvSpPr/>
          <p:nvPr/>
        </p:nvSpPr>
        <p:spPr>
          <a:xfrm>
            <a:off x="8768443" y="5796643"/>
            <a:ext cx="1404257" cy="23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18441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t-EE" dirty="0"/>
              <a:t>Kodus regulaarselt toidu valmistamine müügiks, on tegevus, millest tuleb Põllumajandus- ja Toiduametit teavitada</a:t>
            </a:r>
          </a:p>
          <a:p>
            <a:endParaRPr lang="et-EE" dirty="0"/>
          </a:p>
          <a:p>
            <a:r>
              <a:rPr lang="et-EE" dirty="0"/>
              <a:t>Kodus toidu valmistamise alla ei kuulu teiste tootjate toodete ümberpakendamine ja ladustamine. Sellisel juhul tuleb teavitada hulgimüügist või pakendamisest.</a:t>
            </a:r>
          </a:p>
          <a:p>
            <a:endParaRPr lang="et-EE" dirty="0"/>
          </a:p>
          <a:p>
            <a:r>
              <a:rPr lang="et-EE" dirty="0"/>
              <a:t>Kui kodus valmistatud tooteid soovitakse müüa ka avalikul üritusel – näiteks laadal või turul, siis sel juhul tuleb sellest tegevusest Põllumajandus- ja Toiduametit eraldi teavitada.</a:t>
            </a:r>
          </a:p>
        </p:txBody>
      </p:sp>
      <p:sp>
        <p:nvSpPr>
          <p:cNvPr id="3" name="Title 2"/>
          <p:cNvSpPr>
            <a:spLocks noGrp="1"/>
          </p:cNvSpPr>
          <p:nvPr>
            <p:ph type="title"/>
          </p:nvPr>
        </p:nvSpPr>
        <p:spPr/>
        <p:txBody>
          <a:bodyPr/>
          <a:lstStyle/>
          <a:p>
            <a:r>
              <a:rPr lang="et-EE" dirty="0"/>
              <a:t>Kodus toidu valmistamine müügiks</a:t>
            </a:r>
          </a:p>
        </p:txBody>
      </p:sp>
    </p:spTree>
    <p:extLst>
      <p:ext uri="{BB962C8B-B14F-4D97-AF65-F5344CB8AC3E}">
        <p14:creationId xmlns:p14="http://schemas.microsoft.com/office/powerpoint/2010/main" val="234387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t-EE" dirty="0"/>
              <a:t>koosta enesekontrolliplaan;</a:t>
            </a:r>
          </a:p>
          <a:p>
            <a:r>
              <a:rPr lang="et-EE" dirty="0"/>
              <a:t>pöördu perearsti poole tervisetõendi saamiseks;</a:t>
            </a:r>
          </a:p>
          <a:p>
            <a:r>
              <a:rPr lang="et-EE" dirty="0"/>
              <a:t>analüüsi toidu valmistamiseks kasutavat vett. Vee analüüse saab teha nt LABRIS laboris;</a:t>
            </a:r>
          </a:p>
          <a:p>
            <a:r>
              <a:rPr lang="et-EE" dirty="0"/>
              <a:t>määra toidule säilivusaeg; </a:t>
            </a:r>
          </a:p>
          <a:p>
            <a:r>
              <a:rPr lang="fi-FI" dirty="0"/>
              <a:t>tee </a:t>
            </a:r>
            <a:r>
              <a:rPr lang="fi-FI" dirty="0" err="1"/>
              <a:t>kindlaks</a:t>
            </a:r>
            <a:r>
              <a:rPr lang="fi-FI" dirty="0"/>
              <a:t>, et </a:t>
            </a:r>
            <a:r>
              <a:rPr lang="fi-FI" dirty="0" err="1"/>
              <a:t>pakkematerjalid</a:t>
            </a:r>
            <a:r>
              <a:rPr lang="fi-FI" dirty="0"/>
              <a:t> </a:t>
            </a:r>
            <a:r>
              <a:rPr lang="fi-FI" dirty="0" err="1"/>
              <a:t>sobivad</a:t>
            </a:r>
            <a:r>
              <a:rPr lang="fi-FI" dirty="0"/>
              <a:t> </a:t>
            </a:r>
            <a:r>
              <a:rPr lang="fi-FI" dirty="0" err="1"/>
              <a:t>toiduga</a:t>
            </a:r>
            <a:r>
              <a:rPr lang="fi-FI" dirty="0"/>
              <a:t> </a:t>
            </a:r>
            <a:r>
              <a:rPr lang="fi-FI" dirty="0" err="1"/>
              <a:t>kokkupuutumiseks</a:t>
            </a:r>
            <a:r>
              <a:rPr lang="fi-FI" dirty="0"/>
              <a:t>;</a:t>
            </a:r>
            <a:endParaRPr lang="et-EE" dirty="0"/>
          </a:p>
        </p:txBody>
      </p:sp>
      <p:sp>
        <p:nvSpPr>
          <p:cNvPr id="3" name="Title 2"/>
          <p:cNvSpPr>
            <a:spLocks noGrp="1"/>
          </p:cNvSpPr>
          <p:nvPr>
            <p:ph type="title"/>
          </p:nvPr>
        </p:nvSpPr>
        <p:spPr/>
        <p:txBody>
          <a:bodyPr>
            <a:normAutofit fontScale="90000"/>
          </a:bodyPr>
          <a:lstStyle/>
          <a:p>
            <a:r>
              <a:rPr lang="et-EE" dirty="0"/>
              <a:t>Nõuded kodus toidu valmistajale – enne tegevuse alustamist</a:t>
            </a:r>
          </a:p>
        </p:txBody>
      </p:sp>
    </p:spTree>
    <p:extLst>
      <p:ext uri="{BB962C8B-B14F-4D97-AF65-F5344CB8AC3E}">
        <p14:creationId xmlns:p14="http://schemas.microsoft.com/office/powerpoint/2010/main" val="41505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t-EE" dirty="0"/>
              <a:t>omanda teadmised toidu hügieenist ja ohutusest; </a:t>
            </a:r>
          </a:p>
          <a:p>
            <a:r>
              <a:rPr lang="et-EE" dirty="0"/>
              <a:t>loo süsteem toidu </a:t>
            </a:r>
            <a:r>
              <a:rPr lang="et-EE" dirty="0" err="1"/>
              <a:t>jälgitavuse</a:t>
            </a:r>
            <a:r>
              <a:rPr lang="et-EE" dirty="0"/>
              <a:t> tagamiseks; </a:t>
            </a:r>
          </a:p>
          <a:p>
            <a:r>
              <a:rPr lang="et-EE" dirty="0"/>
              <a:t>loo tingimused, et toitu saaks säilitada selleks ettenähtud temperatuuril ning taga, et ruumid oleksid puhtad ning pinnad kergesti puhastatavad;</a:t>
            </a:r>
          </a:p>
          <a:p>
            <a:r>
              <a:rPr lang="et-EE" dirty="0"/>
              <a:t>uuri, kuidas toitu nõuetekohaselt märgistada;</a:t>
            </a:r>
          </a:p>
        </p:txBody>
      </p:sp>
      <p:sp>
        <p:nvSpPr>
          <p:cNvPr id="3" name="Title 2"/>
          <p:cNvSpPr>
            <a:spLocks noGrp="1"/>
          </p:cNvSpPr>
          <p:nvPr>
            <p:ph type="title"/>
          </p:nvPr>
        </p:nvSpPr>
        <p:spPr/>
        <p:txBody>
          <a:bodyPr>
            <a:normAutofit fontScale="90000"/>
          </a:bodyPr>
          <a:lstStyle/>
          <a:p>
            <a:r>
              <a:rPr lang="et-EE" dirty="0"/>
              <a:t>Nõuded kodus toidu valmistajale – enne tegevuse alustamist</a:t>
            </a:r>
          </a:p>
        </p:txBody>
      </p:sp>
    </p:spTree>
    <p:extLst>
      <p:ext uri="{BB962C8B-B14F-4D97-AF65-F5344CB8AC3E}">
        <p14:creationId xmlns:p14="http://schemas.microsoft.com/office/powerpoint/2010/main" val="270245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Tegevusest teavitamine</a:t>
            </a:r>
          </a:p>
        </p:txBody>
      </p:sp>
      <p:sp>
        <p:nvSpPr>
          <p:cNvPr id="3" name="Content Placeholder 2"/>
          <p:cNvSpPr>
            <a:spLocks noGrp="1"/>
          </p:cNvSpPr>
          <p:nvPr>
            <p:ph sz="half" idx="1"/>
          </p:nvPr>
        </p:nvSpPr>
        <p:spPr>
          <a:xfrm>
            <a:off x="963482" y="2364478"/>
            <a:ext cx="4903306" cy="3812486"/>
          </a:xfrm>
        </p:spPr>
        <p:txBody>
          <a:bodyPr/>
          <a:lstStyle/>
          <a:p>
            <a:r>
              <a:rPr lang="et-EE" dirty="0"/>
              <a:t>Kodus toidu valmistamine müügiks on tegevus, millest tuleb Põllumajandus- ja Toiduameti piirkondlikku esindust teavitada.</a:t>
            </a:r>
          </a:p>
          <a:p>
            <a:endParaRPr lang="et-EE" dirty="0"/>
          </a:p>
        </p:txBody>
      </p:sp>
      <p:pic>
        <p:nvPicPr>
          <p:cNvPr id="5" name="Content Placeholder 4"/>
          <p:cNvPicPr>
            <a:picLocks noGrp="1" noChangeAspect="1"/>
          </p:cNvPicPr>
          <p:nvPr>
            <p:ph sz="half" idx="2"/>
          </p:nvPr>
        </p:nvPicPr>
        <p:blipFill>
          <a:blip r:embed="rId3"/>
          <a:stretch>
            <a:fillRect/>
          </a:stretch>
        </p:blipFill>
        <p:spPr>
          <a:xfrm>
            <a:off x="6421082" y="2363788"/>
            <a:ext cx="4683836" cy="3813175"/>
          </a:xfrm>
          <a:prstGeom prst="rect">
            <a:avLst/>
          </a:prstGeom>
        </p:spPr>
      </p:pic>
      <p:sp>
        <p:nvSpPr>
          <p:cNvPr id="8" name="Down Arrow 7"/>
          <p:cNvSpPr/>
          <p:nvPr/>
        </p:nvSpPr>
        <p:spPr>
          <a:xfrm>
            <a:off x="7756071" y="3298371"/>
            <a:ext cx="342900" cy="1110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2616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Tegevusloa</a:t>
            </a:r>
            <a:r>
              <a:rPr lang="fi-FI" dirty="0"/>
              <a:t> </a:t>
            </a:r>
            <a:r>
              <a:rPr lang="fi-FI" dirty="0" err="1"/>
              <a:t>taotluseid</a:t>
            </a:r>
            <a:r>
              <a:rPr lang="fi-FI" dirty="0"/>
              <a:t> ja </a:t>
            </a:r>
            <a:r>
              <a:rPr lang="fi-FI" dirty="0" err="1"/>
              <a:t>teavitusi</a:t>
            </a:r>
            <a:r>
              <a:rPr lang="fi-FI" dirty="0"/>
              <a:t> </a:t>
            </a:r>
            <a:r>
              <a:rPr lang="fi-FI" dirty="0" err="1"/>
              <a:t>saab</a:t>
            </a:r>
            <a:r>
              <a:rPr lang="fi-FI" dirty="0"/>
              <a:t> </a:t>
            </a:r>
            <a:r>
              <a:rPr lang="fi-FI" dirty="0" err="1"/>
              <a:t>esitada</a:t>
            </a:r>
            <a:r>
              <a:rPr lang="fi-FI" dirty="0"/>
              <a:t> </a:t>
            </a:r>
            <a:r>
              <a:rPr lang="fi-FI" dirty="0" err="1"/>
              <a:t>järgmiselt</a:t>
            </a:r>
            <a:r>
              <a:rPr lang="fi-FI" dirty="0"/>
              <a:t>:</a:t>
            </a:r>
            <a:endParaRPr lang="et-EE" dirty="0"/>
          </a:p>
        </p:txBody>
      </p:sp>
      <p:sp>
        <p:nvSpPr>
          <p:cNvPr id="3" name="Content Placeholder 2"/>
          <p:cNvSpPr>
            <a:spLocks noGrp="1"/>
          </p:cNvSpPr>
          <p:nvPr>
            <p:ph sz="half" idx="1"/>
          </p:nvPr>
        </p:nvSpPr>
        <p:spPr/>
        <p:txBody>
          <a:bodyPr>
            <a:normAutofit fontScale="92500" lnSpcReduction="10000"/>
          </a:bodyPr>
          <a:lstStyle/>
          <a:p>
            <a:r>
              <a:rPr lang="et-EE" dirty="0"/>
              <a:t>Maaeluministeeriumi kliendiportaalis</a:t>
            </a:r>
          </a:p>
          <a:p>
            <a:r>
              <a:rPr lang="et-EE" dirty="0"/>
              <a:t>posti/e-postiga või kohale toimetades ettevõtte asukohajärgsele PTA piirkondlikule esindusele</a:t>
            </a:r>
          </a:p>
          <a:p>
            <a:endParaRPr lang="et-EE" dirty="0"/>
          </a:p>
          <a:p>
            <a:r>
              <a:rPr lang="et-EE" sz="2600" dirty="0"/>
              <a:t>Juhis teatise esitamiseks</a:t>
            </a:r>
          </a:p>
          <a:p>
            <a:r>
              <a:rPr lang="et-EE" dirty="0">
                <a:hlinkClick r:id="rId3"/>
              </a:rPr>
              <a:t>https://pta.agri.ee/media/4375/download</a:t>
            </a:r>
            <a:endParaRPr lang="et-EE" dirty="0"/>
          </a:p>
          <a:p>
            <a:endParaRPr lang="et-EE" dirty="0"/>
          </a:p>
        </p:txBody>
      </p:sp>
      <p:pic>
        <p:nvPicPr>
          <p:cNvPr id="5" name="Content Placeholder 4"/>
          <p:cNvPicPr>
            <a:picLocks noGrp="1" noChangeAspect="1"/>
          </p:cNvPicPr>
          <p:nvPr>
            <p:ph sz="half" idx="2"/>
          </p:nvPr>
        </p:nvPicPr>
        <p:blipFill>
          <a:blip r:embed="rId4"/>
          <a:stretch>
            <a:fillRect/>
          </a:stretch>
        </p:blipFill>
        <p:spPr>
          <a:xfrm>
            <a:off x="5829074" y="2364478"/>
            <a:ext cx="5868918" cy="3812486"/>
          </a:xfrm>
          <a:prstGeom prst="rect">
            <a:avLst/>
          </a:prstGeom>
        </p:spPr>
      </p:pic>
    </p:spTree>
    <p:extLst>
      <p:ext uri="{BB962C8B-B14F-4D97-AF65-F5344CB8AC3E}">
        <p14:creationId xmlns:p14="http://schemas.microsoft.com/office/powerpoint/2010/main" val="249508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a:t>Toitlustamine on toidu valmistamine ja turustamine otse tarbijale (sh toidu tasuta üleandmine). Toitlustamise alla kuuluvad näiteks toidu valmistamine, </a:t>
            </a:r>
            <a:r>
              <a:rPr lang="et-EE" dirty="0" err="1"/>
              <a:t>taaskuumutamine</a:t>
            </a:r>
            <a:r>
              <a:rPr lang="et-EE" dirty="0"/>
              <a:t> ja serveerimine (sh kaasamüük) kohvikus, restoranis, koolis, haiglas jne.</a:t>
            </a:r>
          </a:p>
          <a:p>
            <a:r>
              <a:rPr lang="et-EE" dirty="0"/>
              <a:t>Nendeks tegevusteks on vaja kas tegevusluba või tuleb tegevusest teavitada ehk esitada majandustegevusteade.</a:t>
            </a:r>
          </a:p>
        </p:txBody>
      </p:sp>
      <p:sp>
        <p:nvSpPr>
          <p:cNvPr id="3" name="Title 2"/>
          <p:cNvSpPr>
            <a:spLocks noGrp="1"/>
          </p:cNvSpPr>
          <p:nvPr>
            <p:ph type="title"/>
          </p:nvPr>
        </p:nvSpPr>
        <p:spPr/>
        <p:txBody>
          <a:bodyPr/>
          <a:lstStyle/>
          <a:p>
            <a:r>
              <a:rPr lang="et-EE" dirty="0"/>
              <a:t>Eraelamus toitlustamine</a:t>
            </a:r>
          </a:p>
        </p:txBody>
      </p:sp>
    </p:spTree>
    <p:extLst>
      <p:ext uri="{BB962C8B-B14F-4D97-AF65-F5344CB8AC3E}">
        <p14:creationId xmlns:p14="http://schemas.microsoft.com/office/powerpoint/2010/main" val="1330207153"/>
      </p:ext>
    </p:extLst>
  </p:cSld>
  <p:clrMapOvr>
    <a:masterClrMapping/>
  </p:clrMapOvr>
</p:sld>
</file>

<file path=ppt/theme/theme1.xml><?xml version="1.0" encoding="utf-8"?>
<a:theme xmlns:a="http://schemas.openxmlformats.org/drawingml/2006/main" name="Office Theme">
  <a:themeElements>
    <a:clrScheme name="PTA palett">
      <a:dk1>
        <a:srgbClr val="000000"/>
      </a:dk1>
      <a:lt1>
        <a:srgbClr val="FFFFFF"/>
      </a:lt1>
      <a:dk2>
        <a:srgbClr val="006853"/>
      </a:dk2>
      <a:lt2>
        <a:srgbClr val="E7E6E6"/>
      </a:lt2>
      <a:accent1>
        <a:srgbClr val="00965E"/>
      </a:accent1>
      <a:accent2>
        <a:srgbClr val="03CE7D"/>
      </a:accent2>
      <a:accent3>
        <a:srgbClr val="7BDB9B"/>
      </a:accent3>
      <a:accent4>
        <a:srgbClr val="F38571"/>
      </a:accent4>
      <a:accent5>
        <a:srgbClr val="F3DA71"/>
      </a:accent5>
      <a:accent6>
        <a:srgbClr val="B7E2E1"/>
      </a:accent6>
      <a:hlink>
        <a:srgbClr val="0056C0"/>
      </a:hlink>
      <a:folHlink>
        <a:srgbClr val="006E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12547</TotalTime>
  <Words>2780</Words>
  <Application>Microsoft Office PowerPoint</Application>
  <PresentationFormat>Laiekraan</PresentationFormat>
  <Paragraphs>204</Paragraphs>
  <Slides>26</Slides>
  <Notes>22</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26</vt:i4>
      </vt:variant>
    </vt:vector>
  </HeadingPairs>
  <TitlesOfParts>
    <vt:vector size="32" baseType="lpstr">
      <vt:lpstr>Arial</vt:lpstr>
      <vt:lpstr>Calibri</vt:lpstr>
      <vt:lpstr>Roboto Condensed</vt:lpstr>
      <vt:lpstr>Times New Roman</vt:lpstr>
      <vt:lpstr>Wingdings</vt:lpstr>
      <vt:lpstr>Office Theme</vt:lpstr>
      <vt:lpstr>Nõuded kodus toidu käitlejatele </vt:lpstr>
      <vt:lpstr>Valdkondade erisus</vt:lpstr>
      <vt:lpstr>Nõuded on leitavad PTA kodulehel              https://pta.agri.ee/ </vt:lpstr>
      <vt:lpstr>Kodus toidu valmistamine müügiks</vt:lpstr>
      <vt:lpstr>Nõuded kodus toidu valmistajale – enne tegevuse alustamist</vt:lpstr>
      <vt:lpstr>Nõuded kodus toidu valmistajale – enne tegevuse alustamist</vt:lpstr>
      <vt:lpstr>Tegevusest teavitamine</vt:lpstr>
      <vt:lpstr>Tegevusloa taotluseid ja teavitusi saab esitada järgmiselt:</vt:lpstr>
      <vt:lpstr>Eraelamus toitlustamine</vt:lpstr>
      <vt:lpstr>Nõuded toitlustamisel</vt:lpstr>
      <vt:lpstr>Nõuded toitlustamisel (järg)</vt:lpstr>
      <vt:lpstr>Nõuded toitlustamisel (järg)</vt:lpstr>
      <vt:lpstr>Allergeenid toidus</vt:lpstr>
      <vt:lpstr>Kodukohvikute päev – teavitada ei ole vaja, kui</vt:lpstr>
      <vt:lpstr>Kodukohvikute päev - nõuded ja vastutus</vt:lpstr>
      <vt:lpstr>Käitlejad - esmatootjad</vt:lpstr>
      <vt:lpstr>Toiduohutuse viis võtit   https://pta.agri.ee/toit  </vt:lpstr>
      <vt:lpstr>PowerPointi esitlus</vt:lpstr>
      <vt:lpstr>PowerPointi esitlus</vt:lpstr>
      <vt:lpstr>PowerPointi esitlus</vt:lpstr>
      <vt:lpstr>PowerPointi esitlus</vt:lpstr>
      <vt:lpstr>PowerPointi esitlus</vt:lpstr>
      <vt:lpstr>Mida veel tähele panna</vt:lpstr>
      <vt:lpstr>Õppevideod</vt:lpstr>
      <vt:lpstr>https://pta.agri.ee/ https://toiduteave.ee/ </vt:lpstr>
      <vt:lpstr>Ohutut toidu valmistamist!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Meelis Opmann</dc:creator>
  <cp:lastModifiedBy>Rutt Riitsaar</cp:lastModifiedBy>
  <cp:revision>202</cp:revision>
  <cp:lastPrinted>2023-04-06T11:00:26Z</cp:lastPrinted>
  <dcterms:created xsi:type="dcterms:W3CDTF">2021-11-15T15:07:02Z</dcterms:created>
  <dcterms:modified xsi:type="dcterms:W3CDTF">2023-05-25T08:05:48Z</dcterms:modified>
</cp:coreProperties>
</file>